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72" r:id="rId3"/>
    <p:sldId id="277" r:id="rId4"/>
    <p:sldId id="281" r:id="rId5"/>
    <p:sldId id="282" r:id="rId6"/>
    <p:sldId id="283" r:id="rId7"/>
    <p:sldId id="295" r:id="rId8"/>
    <p:sldId id="308" r:id="rId9"/>
    <p:sldId id="310" r:id="rId10"/>
    <p:sldId id="311" r:id="rId11"/>
    <p:sldId id="309" r:id="rId12"/>
    <p:sldId id="313" r:id="rId13"/>
    <p:sldId id="314" r:id="rId14"/>
    <p:sldId id="297" r:id="rId15"/>
    <p:sldId id="298" r:id="rId16"/>
    <p:sldId id="300" r:id="rId17"/>
    <p:sldId id="301" r:id="rId18"/>
    <p:sldId id="302" r:id="rId19"/>
    <p:sldId id="303" r:id="rId20"/>
    <p:sldId id="304" r:id="rId21"/>
    <p:sldId id="305" r:id="rId22"/>
    <p:sldId id="306" r:id="rId23"/>
    <p:sldId id="307" r:id="rId24"/>
    <p:sldId id="296" r:id="rId25"/>
    <p:sldId id="312" r:id="rId26"/>
    <p:sldId id="315" r:id="rId27"/>
    <p:sldId id="316" r:id="rId28"/>
    <p:sldId id="338" r:id="rId29"/>
    <p:sldId id="339" r:id="rId30"/>
    <p:sldId id="299" r:id="rId31"/>
    <p:sldId id="336" r:id="rId3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B7978-E52E-4326-AB7C-55D47A71C289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5DF0EB-463C-430E-8276-570E583667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37D3-982C-42DA-AC2C-802FC90CF5F5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6186A-57E3-404A-9265-EF733CC225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81576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37D3-982C-42DA-AC2C-802FC90CF5F5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6186A-57E3-404A-9265-EF733CC225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96546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37D3-982C-42DA-AC2C-802FC90CF5F5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6186A-57E3-404A-9265-EF733CC225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10498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37D3-982C-42DA-AC2C-802FC90CF5F5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6186A-57E3-404A-9265-EF733CC225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0309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37D3-982C-42DA-AC2C-802FC90CF5F5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6186A-57E3-404A-9265-EF733CC225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7435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37D3-982C-42DA-AC2C-802FC90CF5F5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6186A-57E3-404A-9265-EF733CC225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8510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37D3-982C-42DA-AC2C-802FC90CF5F5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6186A-57E3-404A-9265-EF733CC225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2965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37D3-982C-42DA-AC2C-802FC90CF5F5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6186A-57E3-404A-9265-EF733CC225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19954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37D3-982C-42DA-AC2C-802FC90CF5F5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6186A-57E3-404A-9265-EF733CC225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48887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37D3-982C-42DA-AC2C-802FC90CF5F5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6186A-57E3-404A-9265-EF733CC225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35680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37D3-982C-42DA-AC2C-802FC90CF5F5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6186A-57E3-404A-9265-EF733CC225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02488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EF37D3-982C-42DA-AC2C-802FC90CF5F5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66186A-57E3-404A-9265-EF733CC225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5158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instagram.com/cvrtulpar?utm_medium=copy_link" TargetMode="External"/><Relationship Id="rId3" Type="http://schemas.openxmlformats.org/officeDocument/2006/relationships/image" Target="../media/image2.png"/><Relationship Id="rId7" Type="http://schemas.openxmlformats.org/officeDocument/2006/relationships/hyperlink" Target="https://edu.tatar.ru/v_gora/page519179.htm/page3760835.htm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2.png"/><Relationship Id="rId7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jpe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4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13" Type="http://schemas.openxmlformats.org/officeDocument/2006/relationships/image" Target="../media/image49.jpeg"/><Relationship Id="rId3" Type="http://schemas.openxmlformats.org/officeDocument/2006/relationships/image" Target="../media/image2.png"/><Relationship Id="rId7" Type="http://schemas.openxmlformats.org/officeDocument/2006/relationships/image" Target="../media/image43.jpeg"/><Relationship Id="rId12" Type="http://schemas.openxmlformats.org/officeDocument/2006/relationships/image" Target="../media/image48.jpeg"/><Relationship Id="rId17" Type="http://schemas.openxmlformats.org/officeDocument/2006/relationships/image" Target="../media/image53.png"/><Relationship Id="rId2" Type="http://schemas.openxmlformats.org/officeDocument/2006/relationships/image" Target="../media/image1.jpeg"/><Relationship Id="rId16" Type="http://schemas.openxmlformats.org/officeDocument/2006/relationships/image" Target="../media/image52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stagram.com/biektautv?utm_medium=copy_link" TargetMode="External"/><Relationship Id="rId11" Type="http://schemas.openxmlformats.org/officeDocument/2006/relationships/image" Target="../media/image47.jpeg"/><Relationship Id="rId5" Type="http://schemas.openxmlformats.org/officeDocument/2006/relationships/image" Target="../media/image4.png"/><Relationship Id="rId15" Type="http://schemas.openxmlformats.org/officeDocument/2006/relationships/image" Target="../media/image51.jpeg"/><Relationship Id="rId10" Type="http://schemas.openxmlformats.org/officeDocument/2006/relationships/image" Target="../media/image46.jpeg"/><Relationship Id="rId4" Type="http://schemas.openxmlformats.org/officeDocument/2006/relationships/image" Target="../media/image3.png"/><Relationship Id="rId9" Type="http://schemas.openxmlformats.org/officeDocument/2006/relationships/image" Target="../media/image45.jpeg"/><Relationship Id="rId14" Type="http://schemas.openxmlformats.org/officeDocument/2006/relationships/image" Target="../media/image5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13" Type="http://schemas.openxmlformats.org/officeDocument/2006/relationships/image" Target="../media/image60.jpeg"/><Relationship Id="rId3" Type="http://schemas.openxmlformats.org/officeDocument/2006/relationships/image" Target="../media/image2.png"/><Relationship Id="rId7" Type="http://schemas.openxmlformats.org/officeDocument/2006/relationships/image" Target="../media/image54.jpeg"/><Relationship Id="rId12" Type="http://schemas.openxmlformats.org/officeDocument/2006/relationships/image" Target="../media/image59.jpeg"/><Relationship Id="rId17" Type="http://schemas.openxmlformats.org/officeDocument/2006/relationships/image" Target="../media/image53.png"/><Relationship Id="rId2" Type="http://schemas.openxmlformats.org/officeDocument/2006/relationships/image" Target="../media/image1.jpeg"/><Relationship Id="rId16" Type="http://schemas.openxmlformats.org/officeDocument/2006/relationships/image" Target="../media/image63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stagram.com/biektautv?utm_medium=copy_link" TargetMode="External"/><Relationship Id="rId11" Type="http://schemas.openxmlformats.org/officeDocument/2006/relationships/image" Target="../media/image58.jpeg"/><Relationship Id="rId5" Type="http://schemas.openxmlformats.org/officeDocument/2006/relationships/image" Target="../media/image4.png"/><Relationship Id="rId15" Type="http://schemas.openxmlformats.org/officeDocument/2006/relationships/image" Target="../media/image62.jpeg"/><Relationship Id="rId10" Type="http://schemas.openxmlformats.org/officeDocument/2006/relationships/image" Target="../media/image57.jpeg"/><Relationship Id="rId4" Type="http://schemas.openxmlformats.org/officeDocument/2006/relationships/image" Target="../media/image3.png"/><Relationship Id="rId9" Type="http://schemas.openxmlformats.org/officeDocument/2006/relationships/image" Target="../media/image56.jpeg"/><Relationship Id="rId14" Type="http://schemas.openxmlformats.org/officeDocument/2006/relationships/image" Target="../media/image6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13" Type="http://schemas.openxmlformats.org/officeDocument/2006/relationships/image" Target="../media/image70.jpeg"/><Relationship Id="rId18" Type="http://schemas.openxmlformats.org/officeDocument/2006/relationships/image" Target="../media/image53.png"/><Relationship Id="rId3" Type="http://schemas.openxmlformats.org/officeDocument/2006/relationships/image" Target="../media/image2.png"/><Relationship Id="rId7" Type="http://schemas.openxmlformats.org/officeDocument/2006/relationships/image" Target="../media/image64.jpeg"/><Relationship Id="rId12" Type="http://schemas.openxmlformats.org/officeDocument/2006/relationships/image" Target="../media/image69.jpeg"/><Relationship Id="rId17" Type="http://schemas.openxmlformats.org/officeDocument/2006/relationships/image" Target="../media/image74.jpeg"/><Relationship Id="rId2" Type="http://schemas.openxmlformats.org/officeDocument/2006/relationships/image" Target="../media/image1.jpeg"/><Relationship Id="rId16" Type="http://schemas.openxmlformats.org/officeDocument/2006/relationships/image" Target="../media/image73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stagram.com/biektautv?utm_medium=copy_link" TargetMode="External"/><Relationship Id="rId11" Type="http://schemas.openxmlformats.org/officeDocument/2006/relationships/image" Target="../media/image68.jpeg"/><Relationship Id="rId5" Type="http://schemas.openxmlformats.org/officeDocument/2006/relationships/image" Target="../media/image4.png"/><Relationship Id="rId15" Type="http://schemas.openxmlformats.org/officeDocument/2006/relationships/image" Target="../media/image72.jpeg"/><Relationship Id="rId10" Type="http://schemas.openxmlformats.org/officeDocument/2006/relationships/image" Target="../media/image67.jpeg"/><Relationship Id="rId4" Type="http://schemas.openxmlformats.org/officeDocument/2006/relationships/image" Target="../media/image3.png"/><Relationship Id="rId9" Type="http://schemas.openxmlformats.org/officeDocument/2006/relationships/image" Target="../media/image66.jpeg"/><Relationship Id="rId14" Type="http://schemas.openxmlformats.org/officeDocument/2006/relationships/image" Target="../media/image7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instagram.com/tv/COerHjeKibd/?igshid=ktcl8bt5i6mk" TargetMode="External"/><Relationship Id="rId13" Type="http://schemas.openxmlformats.org/officeDocument/2006/relationships/image" Target="../media/image78.jpeg"/><Relationship Id="rId3" Type="http://schemas.openxmlformats.org/officeDocument/2006/relationships/image" Target="../media/image2.png"/><Relationship Id="rId7" Type="http://schemas.openxmlformats.org/officeDocument/2006/relationships/hyperlink" Target="https://youtu.be/2E3FYG1mm2U" TargetMode="External"/><Relationship Id="rId12" Type="http://schemas.openxmlformats.org/officeDocument/2006/relationships/image" Target="../media/image7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instagram.com/tv/CIavEiEnUE6/?igshid=13xw20g3caa7o" TargetMode="External"/><Relationship Id="rId11" Type="http://schemas.openxmlformats.org/officeDocument/2006/relationships/image" Target="../media/image76.jpeg"/><Relationship Id="rId5" Type="http://schemas.openxmlformats.org/officeDocument/2006/relationships/image" Target="../media/image4.png"/><Relationship Id="rId10" Type="http://schemas.openxmlformats.org/officeDocument/2006/relationships/image" Target="../media/image75.jpeg"/><Relationship Id="rId4" Type="http://schemas.openxmlformats.org/officeDocument/2006/relationships/image" Target="../media/image3.png"/><Relationship Id="rId9" Type="http://schemas.openxmlformats.org/officeDocument/2006/relationships/hyperlink" Target="https://www.instagram.com/tv/CPZ7v5nKZEY/?utm_medium=share_sheet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0.jpeg"/><Relationship Id="rId5" Type="http://schemas.openxmlformats.org/officeDocument/2006/relationships/image" Target="../media/image79.jpe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1.jpe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2.jpe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3.jpe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5.jpe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cvrtulpar@mail.ru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6.jpe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7.jpe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9.jpe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0.jpe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1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3.pn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4.png"/><Relationship Id="rId9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jpeg"/><Relationship Id="rId13" Type="http://schemas.openxmlformats.org/officeDocument/2006/relationships/image" Target="../media/image100.jpeg"/><Relationship Id="rId3" Type="http://schemas.openxmlformats.org/officeDocument/2006/relationships/image" Target="../media/image2.png"/><Relationship Id="rId7" Type="http://schemas.openxmlformats.org/officeDocument/2006/relationships/image" Target="../media/image94.gif"/><Relationship Id="rId12" Type="http://schemas.openxmlformats.org/officeDocument/2006/relationships/image" Target="../media/image99.jpeg"/><Relationship Id="rId2" Type="http://schemas.openxmlformats.org/officeDocument/2006/relationships/image" Target="../media/image1.jpeg"/><Relationship Id="rId16" Type="http://schemas.openxmlformats.org/officeDocument/2006/relationships/image" Target="../media/image10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3.png"/><Relationship Id="rId11" Type="http://schemas.openxmlformats.org/officeDocument/2006/relationships/image" Target="../media/image98.jpeg"/><Relationship Id="rId5" Type="http://schemas.openxmlformats.org/officeDocument/2006/relationships/image" Target="../media/image4.png"/><Relationship Id="rId15" Type="http://schemas.openxmlformats.org/officeDocument/2006/relationships/image" Target="../media/image102.jpeg"/><Relationship Id="rId10" Type="http://schemas.openxmlformats.org/officeDocument/2006/relationships/image" Target="../media/image97.jpeg"/><Relationship Id="rId4" Type="http://schemas.openxmlformats.org/officeDocument/2006/relationships/image" Target="../media/image3.png"/><Relationship Id="rId9" Type="http://schemas.openxmlformats.org/officeDocument/2006/relationships/image" Target="../media/image96.jpeg"/><Relationship Id="rId14" Type="http://schemas.openxmlformats.org/officeDocument/2006/relationships/image" Target="../media/image101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jpeg"/><Relationship Id="rId13" Type="http://schemas.openxmlformats.org/officeDocument/2006/relationships/image" Target="../media/image112.jpeg"/><Relationship Id="rId18" Type="http://schemas.openxmlformats.org/officeDocument/2006/relationships/image" Target="../media/image117.jpeg"/><Relationship Id="rId3" Type="http://schemas.openxmlformats.org/officeDocument/2006/relationships/image" Target="../media/image104.png"/><Relationship Id="rId7" Type="http://schemas.openxmlformats.org/officeDocument/2006/relationships/image" Target="../media/image106.jpeg"/><Relationship Id="rId12" Type="http://schemas.openxmlformats.org/officeDocument/2006/relationships/image" Target="../media/image111.jpeg"/><Relationship Id="rId17" Type="http://schemas.openxmlformats.org/officeDocument/2006/relationships/image" Target="../media/image116.jpeg"/><Relationship Id="rId2" Type="http://schemas.openxmlformats.org/officeDocument/2006/relationships/image" Target="../media/image1.jpeg"/><Relationship Id="rId16" Type="http://schemas.openxmlformats.org/officeDocument/2006/relationships/image" Target="../media/image1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5.jpeg"/><Relationship Id="rId11" Type="http://schemas.openxmlformats.org/officeDocument/2006/relationships/image" Target="../media/image110.jpeg"/><Relationship Id="rId5" Type="http://schemas.openxmlformats.org/officeDocument/2006/relationships/image" Target="../media/image4.png"/><Relationship Id="rId15" Type="http://schemas.openxmlformats.org/officeDocument/2006/relationships/image" Target="../media/image114.jpeg"/><Relationship Id="rId10" Type="http://schemas.openxmlformats.org/officeDocument/2006/relationships/image" Target="../media/image109.jpeg"/><Relationship Id="rId4" Type="http://schemas.openxmlformats.org/officeDocument/2006/relationships/image" Target="../media/image3.png"/><Relationship Id="rId9" Type="http://schemas.openxmlformats.org/officeDocument/2006/relationships/image" Target="../media/image108.jpeg"/><Relationship Id="rId14" Type="http://schemas.openxmlformats.org/officeDocument/2006/relationships/image" Target="../media/image11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2.png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2.pn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.png"/><Relationship Id="rId7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image" Target="../media/image30.jpeg"/><Relationship Id="rId3" Type="http://schemas.openxmlformats.org/officeDocument/2006/relationships/image" Target="../media/image2.png"/><Relationship Id="rId7" Type="http://schemas.openxmlformats.org/officeDocument/2006/relationships/image" Target="../media/image24.jpeg"/><Relationship Id="rId12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4.png"/><Relationship Id="rId15" Type="http://schemas.openxmlformats.org/officeDocument/2006/relationships/image" Target="../media/image32.jpeg"/><Relationship Id="rId10" Type="http://schemas.openxmlformats.org/officeDocument/2006/relationships/image" Target="../media/image27.jpeg"/><Relationship Id="rId4" Type="http://schemas.openxmlformats.org/officeDocument/2006/relationships/image" Target="../media/image3.png"/><Relationship Id="rId9" Type="http://schemas.openxmlformats.org/officeDocument/2006/relationships/image" Target="../media/image26.jpeg"/><Relationship Id="rId14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2.png"/><Relationship Id="rId7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eg"/><Relationship Id="rId11" Type="http://schemas.openxmlformats.org/officeDocument/2006/relationships/image" Target="../media/image38.png"/><Relationship Id="rId5" Type="http://schemas.openxmlformats.org/officeDocument/2006/relationships/image" Target="../media/image4.png"/><Relationship Id="rId10" Type="http://schemas.openxmlformats.org/officeDocument/2006/relationships/image" Target="../media/image37.png"/><Relationship Id="rId4" Type="http://schemas.openxmlformats.org/officeDocument/2006/relationships/image" Target="../media/image3.png"/><Relationship Id="rId9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98" y="0"/>
            <a:ext cx="3277073" cy="300250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543869" y="206830"/>
            <a:ext cx="748335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0" i="0" u="none" strike="noStrike" cap="all" dirty="0" smtClean="0">
                <a:solidFill>
                  <a:srgbClr val="FF1616"/>
                </a:solidFill>
                <a:effectLst/>
                <a:latin typeface="Segoe Script" panose="030B0504020000000003" pitchFamily="66" charset="0"/>
              </a:rPr>
              <a:t>И нет нам покоя, живи и гори…</a:t>
            </a:r>
          </a:p>
          <a:p>
            <a:pPr algn="ctr"/>
            <a:r>
              <a:rPr lang="ru-RU" sz="2400" b="0" i="0" u="none" strike="noStrike" cap="all" dirty="0" smtClean="0">
                <a:solidFill>
                  <a:srgbClr val="FF1616"/>
                </a:solidFill>
                <a:effectLst/>
                <a:latin typeface="Segoe Script" panose="030B0504020000000003" pitchFamily="66" charset="0"/>
              </a:rPr>
              <a:t> </a:t>
            </a:r>
            <a:endParaRPr lang="ru-RU" sz="2400" cap="all" dirty="0" smtClean="0">
              <a:solidFill>
                <a:srgbClr val="FF1616"/>
              </a:solidFill>
              <a:effectLst/>
              <a:latin typeface="Segoe Script" panose="030B0504020000000003" pitchFamily="66" charset="0"/>
            </a:endParaRPr>
          </a:p>
          <a:p>
            <a:pPr algn="ctr"/>
            <a:r>
              <a:rPr lang="ru-RU" sz="2400" b="0" i="0" u="none" strike="noStrike" cap="all" dirty="0" smtClean="0">
                <a:solidFill>
                  <a:srgbClr val="FF1616"/>
                </a:solidFill>
                <a:effectLst/>
                <a:latin typeface="Segoe Script" panose="030B0504020000000003" pitchFamily="66" charset="0"/>
              </a:rPr>
              <a:t>России историю свято храни!</a:t>
            </a:r>
            <a:endParaRPr lang="ru-RU" sz="2400" cap="all" dirty="0">
              <a:solidFill>
                <a:srgbClr val="FF1616"/>
              </a:solidFill>
              <a:effectLst/>
              <a:latin typeface="Segoe Script" panose="030B0504020000000003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40286" y="1306286"/>
            <a:ext cx="517071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0" u="none" strike="noStrike" dirty="0" smtClean="0">
                <a:solidFill>
                  <a:srgbClr val="FF1616"/>
                </a:solidFill>
                <a:effectLst/>
                <a:latin typeface="+mj-lt"/>
                <a:cs typeface="Microsoft Tai Le" pitchFamily="34" charset="0"/>
              </a:rPr>
              <a:t>«ДОМ «ЮНАРМИИ» ВЫСОКОГОРСКОГО МУНИЦИПАЛЬНОГО РАЙОНА </a:t>
            </a:r>
          </a:p>
          <a:p>
            <a:r>
              <a:rPr lang="ru-RU" sz="3600" b="1" i="0" u="none" strike="noStrike" dirty="0" smtClean="0">
                <a:solidFill>
                  <a:srgbClr val="FF1616"/>
                </a:solidFill>
                <a:effectLst/>
                <a:latin typeface="+mj-lt"/>
                <a:cs typeface="Microsoft Tai Le" pitchFamily="34" charset="0"/>
              </a:rPr>
              <a:t>РЕСПУБЛИКИ ТАТАРСТАН»</a:t>
            </a:r>
            <a:endParaRPr lang="ru-RU" sz="3600" b="1" dirty="0">
              <a:latin typeface="+mj-lt"/>
              <a:cs typeface="Microsoft Tai Le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68" y="2352283"/>
            <a:ext cx="5482473" cy="32162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205" y="2683017"/>
            <a:ext cx="913425" cy="909619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39486" y="4517571"/>
            <a:ext cx="1162594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u="none" strike="noStrike" dirty="0" smtClean="0">
                <a:solidFill>
                  <a:srgbClr val="FF1616"/>
                </a:solidFill>
                <a:effectLst/>
              </a:rPr>
              <a:t>МБУДО «ЦЕНТР ВНЕШКОЛЬНОЙ РАБОТЫ «ТУЛПАР»  </a:t>
            </a:r>
          </a:p>
          <a:p>
            <a:r>
              <a:rPr lang="ru-RU" b="0" i="0" u="none" strike="noStrike" dirty="0" smtClean="0">
                <a:solidFill>
                  <a:srgbClr val="FF1616"/>
                </a:solidFill>
                <a:effectLst/>
              </a:rPr>
              <a:t>ВЫСОКОГОРСКОГО МУНИЦИПАЛЬНОГО РАЙОНА РЕСПУБЛИКИ ТАТАРСТАН»</a:t>
            </a:r>
          </a:p>
          <a:p>
            <a:r>
              <a:rPr lang="ru-RU" dirty="0" smtClean="0">
                <a:solidFill>
                  <a:srgbClr val="FF1616"/>
                </a:solidFill>
              </a:rPr>
              <a:t>Директор: </a:t>
            </a:r>
            <a:r>
              <a:rPr lang="ru-RU" dirty="0" err="1" smtClean="0">
                <a:solidFill>
                  <a:srgbClr val="FF1616"/>
                </a:solidFill>
              </a:rPr>
              <a:t>Кутенина</a:t>
            </a:r>
            <a:r>
              <a:rPr lang="ru-RU" dirty="0" smtClean="0">
                <a:solidFill>
                  <a:srgbClr val="FF1616"/>
                </a:solidFill>
              </a:rPr>
              <a:t> Н.А.</a:t>
            </a:r>
          </a:p>
          <a:p>
            <a:r>
              <a:rPr lang="ru-RU" dirty="0" smtClean="0">
                <a:solidFill>
                  <a:srgbClr val="FF1616"/>
                </a:solidFill>
              </a:rPr>
              <a:t>Заместитель директора: Сагдиева М.Р</a:t>
            </a:r>
          </a:p>
          <a:p>
            <a:r>
              <a:rPr lang="ru-RU" dirty="0" smtClean="0">
                <a:solidFill>
                  <a:srgbClr val="FF1616"/>
                </a:solidFill>
              </a:rPr>
              <a:t> 		           </a:t>
            </a:r>
            <a:r>
              <a:rPr lang="ru-RU" dirty="0" err="1" smtClean="0">
                <a:solidFill>
                  <a:srgbClr val="FF1616"/>
                </a:solidFill>
              </a:rPr>
              <a:t>Фазуллина</a:t>
            </a:r>
            <a:r>
              <a:rPr lang="ru-RU" dirty="0" smtClean="0">
                <a:solidFill>
                  <a:srgbClr val="FF1616"/>
                </a:solidFill>
              </a:rPr>
              <a:t> Э.Ф. 	</a:t>
            </a:r>
          </a:p>
          <a:p>
            <a:r>
              <a:rPr lang="ru-RU" dirty="0" smtClean="0">
                <a:solidFill>
                  <a:srgbClr val="FF1616"/>
                </a:solidFill>
              </a:rPr>
              <a:t>МЕСТНЫЙ ШТАБ ВВПОД «ЮНАРМИЯ» </a:t>
            </a:r>
          </a:p>
          <a:p>
            <a:r>
              <a:rPr lang="ru-RU" dirty="0" smtClean="0">
                <a:solidFill>
                  <a:srgbClr val="FF1616"/>
                </a:solidFill>
              </a:rPr>
              <a:t>ВЫСОКОГОРСКОГО МУНИЦИПАЛЬНОГО РАЙОНА РЕСПУБЛИКИ ТАТАРСТАН  </a:t>
            </a:r>
          </a:p>
          <a:p>
            <a:r>
              <a:rPr lang="ru-RU" dirty="0" smtClean="0">
                <a:solidFill>
                  <a:srgbClr val="FF1616"/>
                </a:solidFill>
              </a:rPr>
              <a:t>Начальник местного штаба ВВПОД «ЮНАРМИЯ»: </a:t>
            </a:r>
            <a:r>
              <a:rPr lang="ru-RU" dirty="0" err="1" smtClean="0">
                <a:solidFill>
                  <a:srgbClr val="FF1616"/>
                </a:solidFill>
              </a:rPr>
              <a:t>Забиров</a:t>
            </a:r>
            <a:r>
              <a:rPr lang="ru-RU" dirty="0" smtClean="0">
                <a:solidFill>
                  <a:srgbClr val="FF1616"/>
                </a:solidFill>
              </a:rPr>
              <a:t> И.И.  </a:t>
            </a:r>
            <a:endParaRPr lang="ru-RU" dirty="0">
              <a:latin typeface="Segoe Script" panose="030B0504020000000003" pitchFamily="66" charset="0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35085" y="2057400"/>
            <a:ext cx="1937656" cy="1709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52400" y="3646714"/>
            <a:ext cx="63790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hlinkClick r:id="rId7"/>
              </a:rPr>
              <a:t>https://edu.tatar.ru/v_gora/page519179.htm/page3760835.htm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  <a:hlinkClick r:id="rId8"/>
              </a:rPr>
              <a:t>https://instagram.com/cvrtulpar?utm_medium=copy_link</a:t>
            </a:r>
            <a:endParaRPr lang="ru-RU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348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98" y="0"/>
            <a:ext cx="3277073" cy="30025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26" y="2363168"/>
            <a:ext cx="5482473" cy="32162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205" y="2683017"/>
            <a:ext cx="913425" cy="909619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526970" y="141514"/>
            <a:ext cx="82840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Информационное сопровождение деятельности «Дома «ЮНАРМИИ» </a:t>
            </a:r>
          </a:p>
          <a:p>
            <a:r>
              <a:rPr lang="ru-RU" b="1" dirty="0" err="1" smtClean="0">
                <a:solidFill>
                  <a:srgbClr val="FF0000"/>
                </a:solidFill>
              </a:rPr>
              <a:t>Высокогорского</a:t>
            </a:r>
            <a:r>
              <a:rPr lang="ru-RU" b="1" dirty="0" smtClean="0">
                <a:solidFill>
                  <a:srgbClr val="FF0000"/>
                </a:solidFill>
              </a:rPr>
              <a:t> муниципального района Республики Татарстан</a:t>
            </a:r>
            <a:endParaRPr lang="ru-RU" b="1" dirty="0">
              <a:cs typeface="Microsoft Tai Le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33398" y="3929743"/>
            <a:ext cx="2163488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Публикации на официальном сайте Российского  движения «ЮНАРМИЯ» РТ в сети </a:t>
            </a:r>
            <a:r>
              <a:rPr lang="ru-RU" dirty="0" err="1" smtClean="0">
                <a:solidFill>
                  <a:srgbClr val="FF0000"/>
                </a:solidFill>
              </a:rPr>
              <a:t>Инстаграм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sz="1400" dirty="0"/>
          </a:p>
        </p:txBody>
      </p:sp>
      <p:pic>
        <p:nvPicPr>
          <p:cNvPr id="13314" name="Picture 2" descr="C:\Windows\Temp\Screenshot_2020-11-07-06-30-05-99.jpg"/>
          <p:cNvPicPr>
            <a:picLocks noChangeAspect="1" noChangeArrowheads="1"/>
          </p:cNvPicPr>
          <p:nvPr/>
        </p:nvPicPr>
        <p:blipFill>
          <a:blip r:embed="rId6" cstate="email"/>
          <a:srcRect l="-794"/>
          <a:stretch>
            <a:fillRect/>
          </a:stretch>
        </p:blipFill>
        <p:spPr bwMode="auto">
          <a:xfrm>
            <a:off x="9660256" y="783772"/>
            <a:ext cx="2322194" cy="3526972"/>
          </a:xfrm>
          <a:prstGeom prst="rect">
            <a:avLst/>
          </a:prstGeom>
          <a:noFill/>
        </p:spPr>
      </p:pic>
      <p:pic>
        <p:nvPicPr>
          <p:cNvPr id="13315" name="Picture 3" descr="C:\Windows\Temp\Screenshot_2020-11-22-08-33-07-85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456503" y="1088572"/>
            <a:ext cx="2054889" cy="3178627"/>
          </a:xfrm>
          <a:prstGeom prst="rect">
            <a:avLst/>
          </a:prstGeom>
          <a:noFill/>
        </p:spPr>
      </p:pic>
      <p:pic>
        <p:nvPicPr>
          <p:cNvPr id="13316" name="Picture 4" descr="C:\Windows\Temp\Screenshot_2020-11-07-06-30-00-30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219910" y="1545772"/>
            <a:ext cx="2114340" cy="3265713"/>
          </a:xfrm>
          <a:prstGeom prst="rect">
            <a:avLst/>
          </a:prstGeom>
          <a:noFill/>
        </p:spPr>
      </p:pic>
      <p:pic>
        <p:nvPicPr>
          <p:cNvPr id="11" name="Picture 5" descr="C:\Windows\Temp\Screenshot_2020-11-22-08-33-49-65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862943" y="2416630"/>
            <a:ext cx="2239734" cy="29916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7348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98" y="0"/>
            <a:ext cx="3277073" cy="30025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26" y="2363168"/>
            <a:ext cx="5482473" cy="32162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205" y="2683017"/>
            <a:ext cx="913425" cy="909619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526970" y="141514"/>
            <a:ext cx="82840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Информационное сопровождение деятельности «Дома «ЮНАРМИИ» </a:t>
            </a:r>
          </a:p>
          <a:p>
            <a:r>
              <a:rPr lang="ru-RU" b="1" dirty="0" err="1" smtClean="0">
                <a:solidFill>
                  <a:srgbClr val="FF0000"/>
                </a:solidFill>
              </a:rPr>
              <a:t>Высокогорского</a:t>
            </a:r>
            <a:r>
              <a:rPr lang="ru-RU" b="1" dirty="0" smtClean="0">
                <a:solidFill>
                  <a:srgbClr val="FF0000"/>
                </a:solidFill>
              </a:rPr>
              <a:t> муниципального района Республики Татарстан</a:t>
            </a:r>
            <a:endParaRPr lang="ru-RU" b="1" dirty="0">
              <a:cs typeface="Microsoft Tai Le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33398" y="3559629"/>
            <a:ext cx="2773088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</a:rPr>
              <a:t>Публикации в сети </a:t>
            </a:r>
            <a:r>
              <a:rPr lang="ru-RU" sz="1600" dirty="0" err="1" smtClean="0">
                <a:solidFill>
                  <a:srgbClr val="FF0000"/>
                </a:solidFill>
              </a:rPr>
              <a:t>Инстаграм</a:t>
            </a:r>
            <a:r>
              <a:rPr lang="ru-RU" sz="1600" dirty="0" smtClean="0">
                <a:solidFill>
                  <a:srgbClr val="FF0000"/>
                </a:solidFill>
              </a:rPr>
              <a:t> </a:t>
            </a:r>
            <a:r>
              <a:rPr lang="ru-RU" sz="1600" dirty="0" err="1" smtClean="0">
                <a:solidFill>
                  <a:srgbClr val="FF0000"/>
                </a:solidFill>
              </a:rPr>
              <a:t>Высокогорского</a:t>
            </a:r>
            <a:r>
              <a:rPr lang="ru-RU" sz="1600" dirty="0" smtClean="0">
                <a:solidFill>
                  <a:srgbClr val="FF0000"/>
                </a:solidFill>
              </a:rPr>
              <a:t> муниципального района </a:t>
            </a:r>
            <a:r>
              <a:rPr lang="en-US" sz="1600" dirty="0" err="1" smtClean="0">
                <a:solidFill>
                  <a:srgbClr val="FF0000"/>
                </a:solidFill>
              </a:rPr>
              <a:t>biektautv</a:t>
            </a:r>
            <a:r>
              <a:rPr lang="ru-RU" sz="1600" dirty="0" smtClean="0">
                <a:solidFill>
                  <a:srgbClr val="FF0000"/>
                </a:solidFill>
              </a:rPr>
              <a:t>: </a:t>
            </a:r>
            <a:r>
              <a:rPr lang="en-US" sz="1600" dirty="0" smtClean="0">
                <a:hlinkClick r:id="rId6"/>
              </a:rPr>
              <a:t>https://instagram.com/biektautv?utm_medium=copy_link</a:t>
            </a:r>
            <a:endParaRPr lang="ru-RU" sz="1600" dirty="0" smtClean="0">
              <a:solidFill>
                <a:srgbClr val="FF0000"/>
              </a:solidFill>
            </a:endParaRPr>
          </a:p>
          <a:p>
            <a:endParaRPr lang="ru-RU" sz="1400" dirty="0"/>
          </a:p>
        </p:txBody>
      </p:sp>
      <p:pic>
        <p:nvPicPr>
          <p:cNvPr id="10242" name="Picture 2" descr="C:\Windows\Temp\Screenshot_2020-12-03-21-27-56-15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0219493" y="772888"/>
            <a:ext cx="1828269" cy="2329542"/>
          </a:xfrm>
          <a:prstGeom prst="rect">
            <a:avLst/>
          </a:prstGeom>
          <a:noFill/>
        </p:spPr>
      </p:pic>
      <p:pic>
        <p:nvPicPr>
          <p:cNvPr id="10243" name="Picture 3" descr="C:\Windows\Temp\Screenshot_2021-01-28-12-35-37-40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8514077" y="870858"/>
            <a:ext cx="1726658" cy="2601685"/>
          </a:xfrm>
          <a:prstGeom prst="rect">
            <a:avLst/>
          </a:prstGeom>
          <a:noFill/>
        </p:spPr>
      </p:pic>
      <p:pic>
        <p:nvPicPr>
          <p:cNvPr id="10244" name="Picture 4" descr="C:\Windows\Temp\Screenshot_2021-05-08-18-42-52-66.jpg"/>
          <p:cNvPicPr>
            <a:picLocks noChangeAspect="1" noChangeArrowheads="1"/>
          </p:cNvPicPr>
          <p:nvPr/>
        </p:nvPicPr>
        <p:blipFill>
          <a:blip r:embed="rId9" cstate="email"/>
          <a:srcRect l="-88"/>
          <a:stretch>
            <a:fillRect/>
          </a:stretch>
        </p:blipFill>
        <p:spPr bwMode="auto">
          <a:xfrm>
            <a:off x="6558751" y="1055915"/>
            <a:ext cx="1940270" cy="1894114"/>
          </a:xfrm>
          <a:prstGeom prst="rect">
            <a:avLst/>
          </a:prstGeom>
          <a:noFill/>
        </p:spPr>
      </p:pic>
      <p:pic>
        <p:nvPicPr>
          <p:cNvPr id="10245" name="Picture 5" descr="C:\Windows\Temp\Screenshot_2020-12-09-18-39-39-15.jpg"/>
          <p:cNvPicPr>
            <a:picLocks noChangeAspect="1" noChangeArrowheads="1"/>
          </p:cNvPicPr>
          <p:nvPr/>
        </p:nvPicPr>
        <p:blipFill>
          <a:blip r:embed="rId10" cstate="email"/>
          <a:srcRect l="-89"/>
          <a:stretch>
            <a:fillRect/>
          </a:stretch>
        </p:blipFill>
        <p:spPr bwMode="auto">
          <a:xfrm>
            <a:off x="4888894" y="1208314"/>
            <a:ext cx="1716012" cy="2503715"/>
          </a:xfrm>
          <a:prstGeom prst="rect">
            <a:avLst/>
          </a:prstGeom>
          <a:noFill/>
        </p:spPr>
      </p:pic>
      <p:pic>
        <p:nvPicPr>
          <p:cNvPr id="10247" name="Picture 7" descr="C:\Windows\Temp\Screenshot_2020-12-09-18-39-11-49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168170" y="1426029"/>
            <a:ext cx="1716795" cy="2688771"/>
          </a:xfrm>
          <a:prstGeom prst="rect">
            <a:avLst/>
          </a:prstGeom>
          <a:noFill/>
        </p:spPr>
      </p:pic>
      <p:pic>
        <p:nvPicPr>
          <p:cNvPr id="10248" name="Picture 8" descr="C:\Windows\Temp\Screenshot_2020-12-09-18-39-34-30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10330543" y="3167741"/>
            <a:ext cx="1695449" cy="2650785"/>
          </a:xfrm>
          <a:prstGeom prst="rect">
            <a:avLst/>
          </a:prstGeom>
          <a:noFill/>
        </p:spPr>
      </p:pic>
      <p:pic>
        <p:nvPicPr>
          <p:cNvPr id="10249" name="Picture 9" descr="C:\Windows\Temp\Screenshot_2020-11-22-11-24-58-99.jp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8436429" y="3320143"/>
            <a:ext cx="1913164" cy="2656114"/>
          </a:xfrm>
          <a:prstGeom prst="rect">
            <a:avLst/>
          </a:prstGeom>
          <a:noFill/>
        </p:spPr>
      </p:pic>
      <p:pic>
        <p:nvPicPr>
          <p:cNvPr id="3074" name="Picture 2" descr="C:\Windows\Temp\Screenshot_2021-10-01-09-26-28-77.jp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6405913" y="3516087"/>
            <a:ext cx="2082221" cy="2024742"/>
          </a:xfrm>
          <a:prstGeom prst="rect">
            <a:avLst/>
          </a:prstGeom>
          <a:noFill/>
        </p:spPr>
      </p:pic>
      <p:pic>
        <p:nvPicPr>
          <p:cNvPr id="3075" name="Picture 3" descr="C:\Windows\Temp\Screenshot_2021-10-01-09-16-15-54.jp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4484915" y="3755573"/>
            <a:ext cx="1902278" cy="1841026"/>
          </a:xfrm>
          <a:prstGeom prst="rect">
            <a:avLst/>
          </a:prstGeom>
          <a:noFill/>
        </p:spPr>
      </p:pic>
      <p:pic>
        <p:nvPicPr>
          <p:cNvPr id="3076" name="Picture 4" descr="C:\Windows\Temp\Screenshot_2021-10-01-09-10-47-62.jpg"/>
          <p:cNvPicPr>
            <a:picLocks noChangeAspect="1" noChangeArrowheads="1"/>
          </p:cNvPicPr>
          <p:nvPr/>
        </p:nvPicPr>
        <p:blipFill>
          <a:blip r:embed="rId16" cstate="email"/>
          <a:srcRect l="-441"/>
          <a:stretch>
            <a:fillRect/>
          </a:stretch>
        </p:blipFill>
        <p:spPr bwMode="auto">
          <a:xfrm>
            <a:off x="2906876" y="3940628"/>
            <a:ext cx="1607973" cy="1807029"/>
          </a:xfrm>
          <a:prstGeom prst="rect">
            <a:avLst/>
          </a:prstGeom>
          <a:noFill/>
        </p:spPr>
      </p:pic>
      <p:pic>
        <p:nvPicPr>
          <p:cNvPr id="18" name="Рисунок 17"/>
          <p:cNvPicPr/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0" y="5325715"/>
            <a:ext cx="1765110" cy="1532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67348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98" y="0"/>
            <a:ext cx="3277073" cy="30025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26" y="2363168"/>
            <a:ext cx="5482473" cy="32162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205" y="2683017"/>
            <a:ext cx="913425" cy="909619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526970" y="141514"/>
            <a:ext cx="82840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Информационное сопровождение деятельности «Дома «ЮНАРМИИ» </a:t>
            </a:r>
          </a:p>
          <a:p>
            <a:r>
              <a:rPr lang="ru-RU" b="1" dirty="0" err="1" smtClean="0">
                <a:solidFill>
                  <a:srgbClr val="FF0000"/>
                </a:solidFill>
              </a:rPr>
              <a:t>Высокогорского</a:t>
            </a:r>
            <a:r>
              <a:rPr lang="ru-RU" b="1" dirty="0" smtClean="0">
                <a:solidFill>
                  <a:srgbClr val="FF0000"/>
                </a:solidFill>
              </a:rPr>
              <a:t> муниципального района Республики Татарстан</a:t>
            </a:r>
            <a:endParaRPr lang="ru-RU" b="1" dirty="0">
              <a:cs typeface="Microsoft Tai Le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33398" y="3603171"/>
            <a:ext cx="299080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</a:rPr>
              <a:t>Публикации в сети </a:t>
            </a:r>
            <a:r>
              <a:rPr lang="ru-RU" sz="1600" dirty="0" err="1" smtClean="0">
                <a:solidFill>
                  <a:srgbClr val="FF0000"/>
                </a:solidFill>
              </a:rPr>
              <a:t>Инстаграм</a:t>
            </a:r>
            <a:r>
              <a:rPr lang="ru-RU" sz="1600" dirty="0" smtClean="0">
                <a:solidFill>
                  <a:srgbClr val="FF0000"/>
                </a:solidFill>
              </a:rPr>
              <a:t> </a:t>
            </a:r>
            <a:r>
              <a:rPr lang="ru-RU" sz="1600" dirty="0" err="1" smtClean="0">
                <a:solidFill>
                  <a:srgbClr val="FF0000"/>
                </a:solidFill>
              </a:rPr>
              <a:t>Высокогорского</a:t>
            </a:r>
            <a:r>
              <a:rPr lang="ru-RU" sz="1600" dirty="0" smtClean="0">
                <a:solidFill>
                  <a:srgbClr val="FF0000"/>
                </a:solidFill>
              </a:rPr>
              <a:t> муниципального района </a:t>
            </a:r>
            <a:r>
              <a:rPr lang="en-US" sz="1600" dirty="0" err="1" smtClean="0">
                <a:solidFill>
                  <a:srgbClr val="FF0000"/>
                </a:solidFill>
              </a:rPr>
              <a:t>biektautv</a:t>
            </a:r>
            <a:r>
              <a:rPr lang="ru-RU" sz="1600" dirty="0" smtClean="0">
                <a:solidFill>
                  <a:srgbClr val="FF0000"/>
                </a:solidFill>
              </a:rPr>
              <a:t>: </a:t>
            </a:r>
            <a:r>
              <a:rPr lang="en-US" sz="1600" dirty="0" smtClean="0">
                <a:hlinkClick r:id="rId6"/>
              </a:rPr>
              <a:t>https://instagram.com/biektautv?utm_medium=copy_link</a:t>
            </a:r>
            <a:endParaRPr lang="ru-RU" sz="1600" dirty="0"/>
          </a:p>
        </p:txBody>
      </p:sp>
      <p:pic>
        <p:nvPicPr>
          <p:cNvPr id="4098" name="Picture 2" descr="C:\Windows\Temp\Screenshot_2021-10-01-09-14-22-89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0330542" y="751116"/>
            <a:ext cx="1717221" cy="2876922"/>
          </a:xfrm>
          <a:prstGeom prst="rect">
            <a:avLst/>
          </a:prstGeom>
          <a:noFill/>
        </p:spPr>
      </p:pic>
      <p:pic>
        <p:nvPicPr>
          <p:cNvPr id="4099" name="Picture 3" descr="C:\Windows\Temp\Screenshot_2021-10-01-09-19-31-79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8778741" y="947058"/>
            <a:ext cx="1570851" cy="2329542"/>
          </a:xfrm>
          <a:prstGeom prst="rect">
            <a:avLst/>
          </a:prstGeom>
          <a:noFill/>
        </p:spPr>
      </p:pic>
      <p:pic>
        <p:nvPicPr>
          <p:cNvPr id="4100" name="Picture 4" descr="C:\Windows\Temp\Screenshot_2021-10-01-09-22-07-61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912428" y="1143001"/>
            <a:ext cx="1847850" cy="2355136"/>
          </a:xfrm>
          <a:prstGeom prst="rect">
            <a:avLst/>
          </a:prstGeom>
          <a:noFill/>
        </p:spPr>
      </p:pic>
      <p:pic>
        <p:nvPicPr>
          <p:cNvPr id="4101" name="Picture 5" descr="C:\Windows\Temp\Screenshot_2021-10-01-09-14-54-08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977905" y="1371601"/>
            <a:ext cx="1920917" cy="2427514"/>
          </a:xfrm>
          <a:prstGeom prst="rect">
            <a:avLst/>
          </a:prstGeom>
          <a:noFill/>
        </p:spPr>
      </p:pic>
      <p:pic>
        <p:nvPicPr>
          <p:cNvPr id="4102" name="Picture 6" descr="C:\Windows\Temp\Screenshot_2021-10-01-09-21-36-41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080439" y="1611085"/>
            <a:ext cx="1913381" cy="2351315"/>
          </a:xfrm>
          <a:prstGeom prst="rect">
            <a:avLst/>
          </a:prstGeom>
          <a:noFill/>
        </p:spPr>
      </p:pic>
      <p:pic>
        <p:nvPicPr>
          <p:cNvPr id="4103" name="Picture 7" descr="C:\Windows\Temp\Screenshot_2021-10-01-09-08-56-87.jpg"/>
          <p:cNvPicPr>
            <a:picLocks noChangeAspect="1" noChangeArrowheads="1"/>
          </p:cNvPicPr>
          <p:nvPr/>
        </p:nvPicPr>
        <p:blipFill>
          <a:blip r:embed="rId12" cstate="email"/>
          <a:srcRect l="-556"/>
          <a:stretch>
            <a:fillRect/>
          </a:stretch>
        </p:blipFill>
        <p:spPr bwMode="auto">
          <a:xfrm>
            <a:off x="10124302" y="3657601"/>
            <a:ext cx="1904413" cy="2296886"/>
          </a:xfrm>
          <a:prstGeom prst="rect">
            <a:avLst/>
          </a:prstGeom>
          <a:noFill/>
        </p:spPr>
      </p:pic>
      <p:pic>
        <p:nvPicPr>
          <p:cNvPr id="4104" name="Picture 8" descr="C:\Windows\Temp\Screenshot_2021-10-01-09-26-49-04.jp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8469086" y="3766457"/>
            <a:ext cx="1673678" cy="2133600"/>
          </a:xfrm>
          <a:prstGeom prst="rect">
            <a:avLst/>
          </a:prstGeom>
          <a:noFill/>
        </p:spPr>
      </p:pic>
      <p:pic>
        <p:nvPicPr>
          <p:cNvPr id="4105" name="Picture 9" descr="C:\Windows\Temp\Screenshot_2021-10-01-09-23-45-47.jp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6781800" y="3897085"/>
            <a:ext cx="1706336" cy="2571234"/>
          </a:xfrm>
          <a:prstGeom prst="rect">
            <a:avLst/>
          </a:prstGeom>
          <a:noFill/>
        </p:spPr>
      </p:pic>
      <p:pic>
        <p:nvPicPr>
          <p:cNvPr id="4106" name="Picture 10" descr="C:\Windows\Temp\Screenshot_2021-10-01-09-24-28-13.jp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5105399" y="4082143"/>
            <a:ext cx="1662793" cy="2492829"/>
          </a:xfrm>
          <a:prstGeom prst="rect">
            <a:avLst/>
          </a:prstGeom>
          <a:noFill/>
        </p:spPr>
      </p:pic>
      <p:pic>
        <p:nvPicPr>
          <p:cNvPr id="4109" name="Picture 13" descr="C:\Windows\Temp\Screenshot_2021-10-01-09-15-00-42.jpg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3156859" y="4174719"/>
            <a:ext cx="1934934" cy="2509110"/>
          </a:xfrm>
          <a:prstGeom prst="rect">
            <a:avLst/>
          </a:prstGeom>
          <a:noFill/>
        </p:spPr>
      </p:pic>
      <p:pic>
        <p:nvPicPr>
          <p:cNvPr id="30" name="Рисунок 29"/>
          <p:cNvPicPr/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0" y="5301342"/>
            <a:ext cx="1785257" cy="1556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67348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98" y="0"/>
            <a:ext cx="3277073" cy="30025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26" y="2363168"/>
            <a:ext cx="5482473" cy="32162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205" y="2683017"/>
            <a:ext cx="913425" cy="909619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526970" y="141514"/>
            <a:ext cx="82840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Информационное сопровождение деятельности «Дома «ЮНАРМИИ» </a:t>
            </a:r>
          </a:p>
          <a:p>
            <a:r>
              <a:rPr lang="ru-RU" b="1" dirty="0" err="1" smtClean="0">
                <a:solidFill>
                  <a:srgbClr val="FF0000"/>
                </a:solidFill>
              </a:rPr>
              <a:t>Высокогорского</a:t>
            </a:r>
            <a:r>
              <a:rPr lang="ru-RU" b="1" dirty="0" smtClean="0">
                <a:solidFill>
                  <a:srgbClr val="FF0000"/>
                </a:solidFill>
              </a:rPr>
              <a:t> муниципального района Республики Татарстан</a:t>
            </a:r>
            <a:endParaRPr lang="ru-RU" b="1" dirty="0">
              <a:cs typeface="Microsoft Tai Le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3429001"/>
            <a:ext cx="183968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FF0000"/>
                </a:solidFill>
              </a:rPr>
              <a:t>Публикации в сети </a:t>
            </a:r>
            <a:r>
              <a:rPr lang="ru-RU" sz="1400" dirty="0" err="1" smtClean="0">
                <a:solidFill>
                  <a:srgbClr val="FF0000"/>
                </a:solidFill>
              </a:rPr>
              <a:t>Инстаграм</a:t>
            </a:r>
            <a:r>
              <a:rPr lang="ru-RU" sz="1400" dirty="0" smtClean="0">
                <a:solidFill>
                  <a:srgbClr val="FF0000"/>
                </a:solidFill>
              </a:rPr>
              <a:t> </a:t>
            </a:r>
            <a:r>
              <a:rPr lang="ru-RU" sz="1400" dirty="0" err="1" smtClean="0">
                <a:solidFill>
                  <a:srgbClr val="FF0000"/>
                </a:solidFill>
              </a:rPr>
              <a:t>Высокогорского</a:t>
            </a:r>
            <a:r>
              <a:rPr lang="ru-RU" sz="1400" dirty="0" smtClean="0">
                <a:solidFill>
                  <a:srgbClr val="FF0000"/>
                </a:solidFill>
              </a:rPr>
              <a:t> муниципального района </a:t>
            </a:r>
            <a:r>
              <a:rPr lang="en-US" sz="1400" dirty="0" err="1" smtClean="0">
                <a:solidFill>
                  <a:srgbClr val="FF0000"/>
                </a:solidFill>
              </a:rPr>
              <a:t>biektautv</a:t>
            </a:r>
            <a:r>
              <a:rPr lang="ru-RU" sz="1400" dirty="0" smtClean="0">
                <a:solidFill>
                  <a:srgbClr val="FF0000"/>
                </a:solidFill>
              </a:rPr>
              <a:t>: </a:t>
            </a:r>
            <a:r>
              <a:rPr lang="en-US" sz="1400" dirty="0" smtClean="0">
                <a:hlinkClick r:id="rId6"/>
              </a:rPr>
              <a:t>https://instagram.com/biektautv?utm_medium=copy_link</a:t>
            </a:r>
            <a:endParaRPr lang="ru-RU" sz="1400" dirty="0"/>
          </a:p>
        </p:txBody>
      </p:sp>
      <p:pic>
        <p:nvPicPr>
          <p:cNvPr id="4108" name="Picture 12" descr="C:\Windows\Temp\Screenshot_2021-10-01-09-21-48-69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0341428" y="653143"/>
            <a:ext cx="1651907" cy="2222474"/>
          </a:xfrm>
          <a:prstGeom prst="rect">
            <a:avLst/>
          </a:prstGeom>
          <a:noFill/>
        </p:spPr>
      </p:pic>
      <p:pic>
        <p:nvPicPr>
          <p:cNvPr id="5122" name="Picture 2" descr="C:\Windows\Temp\Screenshot_2021-10-01-09-15-47-39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8375099" y="827316"/>
            <a:ext cx="1952722" cy="2002970"/>
          </a:xfrm>
          <a:prstGeom prst="rect">
            <a:avLst/>
          </a:prstGeom>
          <a:noFill/>
        </p:spPr>
      </p:pic>
      <p:pic>
        <p:nvPicPr>
          <p:cNvPr id="5123" name="Picture 3" descr="C:\Windows\Temp\Screenshot_2021-10-01-09-17-31-43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558331" y="968828"/>
            <a:ext cx="1810061" cy="2362201"/>
          </a:xfrm>
          <a:prstGeom prst="rect">
            <a:avLst/>
          </a:prstGeom>
          <a:noFill/>
        </p:spPr>
      </p:pic>
      <p:pic>
        <p:nvPicPr>
          <p:cNvPr id="5124" name="Picture 4" descr="C:\Windows\Temp\Screenshot_2021-10-01-09-09-54-49.jpg"/>
          <p:cNvPicPr>
            <a:picLocks noChangeAspect="1" noChangeArrowheads="1"/>
          </p:cNvPicPr>
          <p:nvPr/>
        </p:nvPicPr>
        <p:blipFill>
          <a:blip r:embed="rId10" cstate="email"/>
          <a:srcRect l="-364"/>
          <a:stretch>
            <a:fillRect/>
          </a:stretch>
        </p:blipFill>
        <p:spPr bwMode="auto">
          <a:xfrm>
            <a:off x="3048000" y="1404256"/>
            <a:ext cx="1804307" cy="2471057"/>
          </a:xfrm>
          <a:prstGeom prst="rect">
            <a:avLst/>
          </a:prstGeom>
          <a:noFill/>
        </p:spPr>
      </p:pic>
      <p:pic>
        <p:nvPicPr>
          <p:cNvPr id="5125" name="Picture 5" descr="C:\Windows\Temp\Screenshot_2021-10-01-09-17-19-56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4869097" y="1175656"/>
            <a:ext cx="1812010" cy="2275115"/>
          </a:xfrm>
          <a:prstGeom prst="rect">
            <a:avLst/>
          </a:prstGeom>
          <a:noFill/>
        </p:spPr>
      </p:pic>
      <p:pic>
        <p:nvPicPr>
          <p:cNvPr id="5126" name="Picture 6" descr="C:\Windows\Temp\Screenshot_2021-10-01-09-27-00-55.jpg"/>
          <p:cNvPicPr>
            <a:picLocks noChangeAspect="1" noChangeArrowheads="1"/>
          </p:cNvPicPr>
          <p:nvPr/>
        </p:nvPicPr>
        <p:blipFill>
          <a:blip r:embed="rId12" cstate="email"/>
          <a:srcRect l="-672"/>
          <a:stretch>
            <a:fillRect/>
          </a:stretch>
        </p:blipFill>
        <p:spPr bwMode="auto">
          <a:xfrm>
            <a:off x="10406742" y="3015342"/>
            <a:ext cx="1630135" cy="2100943"/>
          </a:xfrm>
          <a:prstGeom prst="rect">
            <a:avLst/>
          </a:prstGeom>
          <a:noFill/>
        </p:spPr>
      </p:pic>
      <p:pic>
        <p:nvPicPr>
          <p:cNvPr id="5127" name="Picture 7" descr="C:\Windows\Temp\Screenshot_2021-10-01-09-28-49-04-1.jp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8741229" y="3135086"/>
            <a:ext cx="1651906" cy="2884714"/>
          </a:xfrm>
          <a:prstGeom prst="rect">
            <a:avLst/>
          </a:prstGeom>
          <a:noFill/>
        </p:spPr>
      </p:pic>
      <p:pic>
        <p:nvPicPr>
          <p:cNvPr id="5128" name="Picture 8" descr="C:\Windows\Temp\Screenshot_2021-10-01-09-26-40-12.jp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7064829" y="3352799"/>
            <a:ext cx="1651907" cy="2427515"/>
          </a:xfrm>
          <a:prstGeom prst="rect">
            <a:avLst/>
          </a:prstGeom>
          <a:noFill/>
        </p:spPr>
      </p:pic>
      <p:pic>
        <p:nvPicPr>
          <p:cNvPr id="5129" name="Picture 9" descr="C:\Windows\Temp\Screenshot_2021-10-01-09-22-35-91.jp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5290457" y="3581401"/>
            <a:ext cx="1804307" cy="1937657"/>
          </a:xfrm>
          <a:prstGeom prst="rect">
            <a:avLst/>
          </a:prstGeom>
          <a:noFill/>
        </p:spPr>
      </p:pic>
      <p:pic>
        <p:nvPicPr>
          <p:cNvPr id="5130" name="Picture 10" descr="C:\Windows\Temp\Screenshot_2021-10-01-09-23-29-93.jpg"/>
          <p:cNvPicPr>
            <a:picLocks noChangeAspect="1" noChangeArrowheads="1"/>
          </p:cNvPicPr>
          <p:nvPr/>
        </p:nvPicPr>
        <p:blipFill>
          <a:blip r:embed="rId16" cstate="email"/>
          <a:srcRect l="-631"/>
          <a:stretch>
            <a:fillRect/>
          </a:stretch>
        </p:blipFill>
        <p:spPr bwMode="auto">
          <a:xfrm>
            <a:off x="3537857" y="3788229"/>
            <a:ext cx="1738992" cy="1905000"/>
          </a:xfrm>
          <a:prstGeom prst="rect">
            <a:avLst/>
          </a:prstGeom>
          <a:noFill/>
        </p:spPr>
      </p:pic>
      <p:pic>
        <p:nvPicPr>
          <p:cNvPr id="5131" name="Picture 11" descr="C:\Windows\Temp\Screenshot_2021-10-01-09-28-34-66.jpg"/>
          <p:cNvPicPr>
            <a:picLocks noChangeAspect="1" noChangeArrowheads="1"/>
          </p:cNvPicPr>
          <p:nvPr/>
        </p:nvPicPr>
        <p:blipFill>
          <a:blip r:embed="rId17" cstate="email"/>
          <a:srcRect l="-864"/>
          <a:stretch>
            <a:fillRect/>
          </a:stretch>
        </p:blipFill>
        <p:spPr bwMode="auto">
          <a:xfrm>
            <a:off x="1785257" y="4027714"/>
            <a:ext cx="1847850" cy="2416629"/>
          </a:xfrm>
          <a:prstGeom prst="rect">
            <a:avLst/>
          </a:prstGeom>
          <a:noFill/>
        </p:spPr>
      </p:pic>
      <p:pic>
        <p:nvPicPr>
          <p:cNvPr id="29" name="Рисунок 28"/>
          <p:cNvPicPr/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0" y="5268686"/>
            <a:ext cx="1785257" cy="158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67348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98" y="0"/>
            <a:ext cx="3277073" cy="30025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26" y="2363168"/>
            <a:ext cx="5482473" cy="32162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205" y="2683017"/>
            <a:ext cx="913425" cy="909619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526970" y="141514"/>
            <a:ext cx="82840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Информационное сопровождение деятельности «Дома «ЮНАРМИИ» </a:t>
            </a:r>
          </a:p>
          <a:p>
            <a:r>
              <a:rPr lang="ru-RU" b="1" dirty="0" err="1" smtClean="0">
                <a:solidFill>
                  <a:srgbClr val="FF0000"/>
                </a:solidFill>
              </a:rPr>
              <a:t>Высокогорского</a:t>
            </a:r>
            <a:r>
              <a:rPr lang="ru-RU" b="1" dirty="0" smtClean="0">
                <a:solidFill>
                  <a:srgbClr val="FF0000"/>
                </a:solidFill>
              </a:rPr>
              <a:t> муниципального района Республики Татарстан</a:t>
            </a:r>
            <a:endParaRPr lang="ru-RU" b="1" dirty="0">
              <a:cs typeface="Microsoft Tai Le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33398" y="4887685"/>
            <a:ext cx="7813173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Репортажи проводимых мероприятий на местном телевидении ТВ БИЕКТАУ </a:t>
            </a:r>
            <a:r>
              <a:rPr lang="en-US" dirty="0" smtClean="0">
                <a:hlinkClick r:id="rId6"/>
              </a:rPr>
              <a:t>https://www.instagram.com/tv/CIavEiEnUE6/?igshid=13xw20g3caa7o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>
                <a:hlinkClick r:id="rId7"/>
              </a:rPr>
              <a:t> https://youtu.be/2E3FYG1mm2U</a:t>
            </a:r>
            <a:endParaRPr lang="ru-RU" dirty="0" smtClean="0"/>
          </a:p>
          <a:p>
            <a:r>
              <a:rPr lang="en-US" dirty="0" smtClean="0">
                <a:hlinkClick r:id="rId8"/>
              </a:rPr>
              <a:t> https://www.instagram.com/tv/COerHjeKibd/?igshid=ktcl8bt5i6mk</a:t>
            </a:r>
            <a:r>
              <a:rPr lang="en-US" dirty="0" smtClean="0">
                <a:hlinkClick r:id="rId9"/>
              </a:rPr>
              <a:t> https://www.instagram.com/tv/CPZ7v5nKZEY/?utm_medium=share_sheet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sz="1400" dirty="0"/>
          </a:p>
        </p:txBody>
      </p:sp>
      <p:pic>
        <p:nvPicPr>
          <p:cNvPr id="17" name="Picture 3" descr="C:\Windows\Temp\IMG_5519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679371" y="911677"/>
            <a:ext cx="3294446" cy="1885951"/>
          </a:xfrm>
          <a:prstGeom prst="rect">
            <a:avLst/>
          </a:prstGeom>
          <a:noFill/>
        </p:spPr>
      </p:pic>
      <p:pic>
        <p:nvPicPr>
          <p:cNvPr id="18" name="Picture 2" descr="C:\Windows\Temp\IMG_5518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892142" y="869648"/>
            <a:ext cx="3292929" cy="1855918"/>
          </a:xfrm>
          <a:prstGeom prst="rect">
            <a:avLst/>
          </a:prstGeom>
          <a:noFill/>
        </p:spPr>
      </p:pic>
      <p:pic>
        <p:nvPicPr>
          <p:cNvPr id="19" name="Picture 4" descr="C:\Windows\Temp\IMG_5520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7881257" y="2936724"/>
            <a:ext cx="3301620" cy="2190447"/>
          </a:xfrm>
          <a:prstGeom prst="rect">
            <a:avLst/>
          </a:prstGeom>
          <a:noFill/>
        </p:spPr>
      </p:pic>
      <p:pic>
        <p:nvPicPr>
          <p:cNvPr id="55298" name="Picture 2" descr="C:\Windows\Temp\IMG_5522.jp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3673357" y="2939143"/>
            <a:ext cx="3332141" cy="18941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7348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26" y="2363168"/>
            <a:ext cx="5482473" cy="32162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205" y="2683017"/>
            <a:ext cx="913425" cy="909619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526970" y="141514"/>
            <a:ext cx="82840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Информационное сопровождение деятельности «Дома «ЮНАРМИИ» </a:t>
            </a:r>
          </a:p>
          <a:p>
            <a:r>
              <a:rPr lang="ru-RU" b="1" dirty="0" err="1" smtClean="0">
                <a:solidFill>
                  <a:srgbClr val="FF0000"/>
                </a:solidFill>
              </a:rPr>
              <a:t>Высокогорского</a:t>
            </a:r>
            <a:r>
              <a:rPr lang="ru-RU" b="1" dirty="0" smtClean="0">
                <a:solidFill>
                  <a:srgbClr val="FF0000"/>
                </a:solidFill>
              </a:rPr>
              <a:t> муниципального района Республики Татарстан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33398" y="5236029"/>
            <a:ext cx="40793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cs typeface="Microsoft Tai Le" pitchFamily="34" charset="0"/>
              </a:rPr>
              <a:t>Печатные статьи в газете «</a:t>
            </a:r>
            <a:r>
              <a:rPr lang="ru-RU" b="1" dirty="0" err="1" smtClean="0">
                <a:solidFill>
                  <a:srgbClr val="FF0000"/>
                </a:solidFill>
                <a:cs typeface="Microsoft Tai Le" pitchFamily="34" charset="0"/>
              </a:rPr>
              <a:t>Высокогорские</a:t>
            </a:r>
            <a:r>
              <a:rPr lang="ru-RU" b="1" dirty="0" smtClean="0">
                <a:solidFill>
                  <a:srgbClr val="FF0000"/>
                </a:solidFill>
                <a:cs typeface="Microsoft Tai Le" pitchFamily="34" charset="0"/>
              </a:rPr>
              <a:t> вести»</a:t>
            </a:r>
            <a:r>
              <a:rPr lang="en-US" b="1" dirty="0" smtClean="0">
                <a:solidFill>
                  <a:srgbClr val="FF0000"/>
                </a:solidFill>
                <a:cs typeface="Microsoft Tai Le" pitchFamily="34" charset="0"/>
              </a:rPr>
              <a:t> </a:t>
            </a:r>
            <a:endParaRPr lang="ru-RU" b="1" dirty="0">
              <a:cs typeface="Microsoft Tai Le" pitchFamily="34" charset="0"/>
            </a:endParaRPr>
          </a:p>
        </p:txBody>
      </p:sp>
      <p:pic>
        <p:nvPicPr>
          <p:cNvPr id="1027" name="Picture 3" descr="C:\Windows\Temp\IMG20210930150024.jpg"/>
          <p:cNvPicPr>
            <a:picLocks noChangeAspect="1" noChangeArrowheads="1"/>
          </p:cNvPicPr>
          <p:nvPr/>
        </p:nvPicPr>
        <p:blipFill>
          <a:blip r:embed="rId5" cstate="email"/>
          <a:srcRect l="-361"/>
          <a:stretch>
            <a:fillRect/>
          </a:stretch>
        </p:blipFill>
        <p:spPr bwMode="auto">
          <a:xfrm>
            <a:off x="174172" y="2188030"/>
            <a:ext cx="6052457" cy="2732314"/>
          </a:xfrm>
          <a:prstGeom prst="rect">
            <a:avLst/>
          </a:prstGeom>
          <a:noFill/>
        </p:spPr>
      </p:pic>
      <p:pic>
        <p:nvPicPr>
          <p:cNvPr id="1026" name="Picture 2" descr="C:\Windows\Temp\IMG2021093014585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954485" y="1066800"/>
            <a:ext cx="6086441" cy="5587091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98" y="0"/>
            <a:ext cx="3277073" cy="300250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7348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26" y="2363168"/>
            <a:ext cx="5482473" cy="32162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205" y="2683017"/>
            <a:ext cx="913425" cy="909619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526971" y="141514"/>
            <a:ext cx="27867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Информационное сопровождение деятельности «Дома «ЮНАРМИИ» </a:t>
            </a:r>
          </a:p>
          <a:p>
            <a:r>
              <a:rPr lang="ru-RU" b="1" dirty="0" err="1" smtClean="0">
                <a:solidFill>
                  <a:srgbClr val="FF0000"/>
                </a:solidFill>
              </a:rPr>
              <a:t>Высокогорского</a:t>
            </a:r>
            <a:r>
              <a:rPr lang="ru-RU" b="1" dirty="0" smtClean="0">
                <a:solidFill>
                  <a:srgbClr val="FF0000"/>
                </a:solidFill>
              </a:rPr>
              <a:t> муниципального района Республики Татарстан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33398" y="5236029"/>
            <a:ext cx="57557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cs typeface="Microsoft Tai Le" pitchFamily="34" charset="0"/>
              </a:rPr>
              <a:t>Печатные статьи в газете «</a:t>
            </a:r>
            <a:r>
              <a:rPr lang="ru-RU" b="1" dirty="0" err="1" smtClean="0">
                <a:solidFill>
                  <a:srgbClr val="FF0000"/>
                </a:solidFill>
                <a:cs typeface="Microsoft Tai Le" pitchFamily="34" charset="0"/>
              </a:rPr>
              <a:t>Высокогорские</a:t>
            </a:r>
            <a:r>
              <a:rPr lang="ru-RU" b="1" dirty="0" smtClean="0">
                <a:solidFill>
                  <a:srgbClr val="FF0000"/>
                </a:solidFill>
                <a:cs typeface="Microsoft Tai Le" pitchFamily="34" charset="0"/>
              </a:rPr>
              <a:t> вести»</a:t>
            </a:r>
            <a:r>
              <a:rPr lang="en-US" b="1" dirty="0" smtClean="0">
                <a:solidFill>
                  <a:srgbClr val="FF0000"/>
                </a:solidFill>
                <a:cs typeface="Microsoft Tai Le" pitchFamily="34" charset="0"/>
              </a:rPr>
              <a:t> </a:t>
            </a:r>
            <a:endParaRPr lang="ru-RU" b="1" dirty="0">
              <a:cs typeface="Microsoft Tai Le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98" y="0"/>
            <a:ext cx="3277073" cy="3002507"/>
          </a:xfrm>
          <a:prstGeom prst="rect">
            <a:avLst/>
          </a:prstGeom>
        </p:spPr>
      </p:pic>
      <p:pic>
        <p:nvPicPr>
          <p:cNvPr id="2050" name="Picture 2" descr="C:\Windows\Temp\IMG2021093015015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528707" y="0"/>
            <a:ext cx="51435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7348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26" y="2363168"/>
            <a:ext cx="5482473" cy="32162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205" y="2683017"/>
            <a:ext cx="913425" cy="909619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526971" y="141514"/>
            <a:ext cx="27867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Информационное сопровождение деятельности «Дома «ЮНАРМИИ» </a:t>
            </a:r>
          </a:p>
          <a:p>
            <a:r>
              <a:rPr lang="ru-RU" b="1" dirty="0" err="1" smtClean="0">
                <a:solidFill>
                  <a:srgbClr val="FF0000"/>
                </a:solidFill>
              </a:rPr>
              <a:t>Высокогорского</a:t>
            </a:r>
            <a:r>
              <a:rPr lang="ru-RU" b="1" dirty="0" smtClean="0">
                <a:solidFill>
                  <a:srgbClr val="FF0000"/>
                </a:solidFill>
              </a:rPr>
              <a:t> муниципального района Республики Татарстан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33398" y="5236029"/>
            <a:ext cx="57557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cs typeface="Microsoft Tai Le" pitchFamily="34" charset="0"/>
              </a:rPr>
              <a:t>Печатные статьи в газете «</a:t>
            </a:r>
            <a:r>
              <a:rPr lang="ru-RU" b="1" dirty="0" err="1" smtClean="0">
                <a:solidFill>
                  <a:srgbClr val="FF0000"/>
                </a:solidFill>
                <a:cs typeface="Microsoft Tai Le" pitchFamily="34" charset="0"/>
              </a:rPr>
              <a:t>Высокогорские</a:t>
            </a:r>
            <a:r>
              <a:rPr lang="ru-RU" b="1" dirty="0" smtClean="0">
                <a:solidFill>
                  <a:srgbClr val="FF0000"/>
                </a:solidFill>
                <a:cs typeface="Microsoft Tai Le" pitchFamily="34" charset="0"/>
              </a:rPr>
              <a:t> вести»</a:t>
            </a:r>
            <a:r>
              <a:rPr lang="en-US" b="1" dirty="0" smtClean="0">
                <a:solidFill>
                  <a:srgbClr val="FF0000"/>
                </a:solidFill>
                <a:cs typeface="Microsoft Tai Le" pitchFamily="34" charset="0"/>
              </a:rPr>
              <a:t> </a:t>
            </a:r>
            <a:endParaRPr lang="ru-RU" b="1" dirty="0">
              <a:cs typeface="Microsoft Tai Le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98" y="0"/>
            <a:ext cx="3277073" cy="3002507"/>
          </a:xfrm>
          <a:prstGeom prst="rect">
            <a:avLst/>
          </a:prstGeom>
        </p:spPr>
      </p:pic>
      <p:pic>
        <p:nvPicPr>
          <p:cNvPr id="3074" name="Picture 2" descr="C:\Windows\Temp\IMG2021093015030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535984" y="130629"/>
            <a:ext cx="5430137" cy="65640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7348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26" y="2363168"/>
            <a:ext cx="5482473" cy="32162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205" y="2683017"/>
            <a:ext cx="913425" cy="909619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526971" y="141514"/>
            <a:ext cx="27867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Информационное сопровождение деятельности «Дома «ЮНАРМИИ» </a:t>
            </a:r>
          </a:p>
          <a:p>
            <a:r>
              <a:rPr lang="ru-RU" b="1" dirty="0" err="1" smtClean="0">
                <a:solidFill>
                  <a:srgbClr val="FF0000"/>
                </a:solidFill>
              </a:rPr>
              <a:t>Высокогорского</a:t>
            </a:r>
            <a:r>
              <a:rPr lang="ru-RU" b="1" dirty="0" smtClean="0">
                <a:solidFill>
                  <a:srgbClr val="FF0000"/>
                </a:solidFill>
              </a:rPr>
              <a:t> муниципального района Республики Татарстан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33398" y="5236029"/>
            <a:ext cx="57557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cs typeface="Microsoft Tai Le" pitchFamily="34" charset="0"/>
              </a:rPr>
              <a:t>Печатные статьи в газете «</a:t>
            </a:r>
            <a:r>
              <a:rPr lang="ru-RU" b="1" dirty="0" err="1" smtClean="0">
                <a:solidFill>
                  <a:srgbClr val="FF0000"/>
                </a:solidFill>
                <a:cs typeface="Microsoft Tai Le" pitchFamily="34" charset="0"/>
              </a:rPr>
              <a:t>Высокогорские</a:t>
            </a:r>
            <a:r>
              <a:rPr lang="ru-RU" b="1" dirty="0" smtClean="0">
                <a:solidFill>
                  <a:srgbClr val="FF0000"/>
                </a:solidFill>
                <a:cs typeface="Microsoft Tai Le" pitchFamily="34" charset="0"/>
              </a:rPr>
              <a:t> вести»</a:t>
            </a:r>
            <a:r>
              <a:rPr lang="en-US" b="1" dirty="0" smtClean="0">
                <a:solidFill>
                  <a:srgbClr val="FF0000"/>
                </a:solidFill>
                <a:cs typeface="Microsoft Tai Le" pitchFamily="34" charset="0"/>
              </a:rPr>
              <a:t> </a:t>
            </a:r>
            <a:endParaRPr lang="ru-RU" b="1" dirty="0">
              <a:cs typeface="Microsoft Tai Le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98" y="0"/>
            <a:ext cx="3277073" cy="3002507"/>
          </a:xfrm>
          <a:prstGeom prst="rect">
            <a:avLst/>
          </a:prstGeom>
        </p:spPr>
      </p:pic>
      <p:pic>
        <p:nvPicPr>
          <p:cNvPr id="4099" name="Picture 3" descr="C:\Windows\Temp\IMG2021093015035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6200000">
            <a:off x="6606268" y="-783771"/>
            <a:ext cx="4618264" cy="6553200"/>
          </a:xfrm>
          <a:prstGeom prst="rect">
            <a:avLst/>
          </a:prstGeom>
          <a:noFill/>
        </p:spPr>
      </p:pic>
      <p:pic>
        <p:nvPicPr>
          <p:cNvPr id="4098" name="Picture 2" descr="C:\Windows\Temp\IMG20210930150350.jpg"/>
          <p:cNvPicPr>
            <a:picLocks noChangeAspect="1" noChangeArrowheads="1"/>
          </p:cNvPicPr>
          <p:nvPr/>
        </p:nvPicPr>
        <p:blipFill>
          <a:blip r:embed="rId7" cstate="email"/>
          <a:srcRect l="-880"/>
          <a:stretch>
            <a:fillRect/>
          </a:stretch>
        </p:blipFill>
        <p:spPr bwMode="auto">
          <a:xfrm rot="16200000">
            <a:off x="6596742" y="1284514"/>
            <a:ext cx="4680857" cy="61939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7348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26" y="2363168"/>
            <a:ext cx="5482473" cy="32162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205" y="2683017"/>
            <a:ext cx="913425" cy="909619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526971" y="141514"/>
            <a:ext cx="27867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Информационное сопровождение деятельности «Дома «ЮНАРМИИ» </a:t>
            </a:r>
          </a:p>
          <a:p>
            <a:r>
              <a:rPr lang="ru-RU" b="1" dirty="0" err="1" smtClean="0">
                <a:solidFill>
                  <a:srgbClr val="FF0000"/>
                </a:solidFill>
              </a:rPr>
              <a:t>Высокогорского</a:t>
            </a:r>
            <a:r>
              <a:rPr lang="ru-RU" b="1" dirty="0" smtClean="0">
                <a:solidFill>
                  <a:srgbClr val="FF0000"/>
                </a:solidFill>
              </a:rPr>
              <a:t> муниципального района Республики Татарстан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33398" y="5236029"/>
            <a:ext cx="57557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cs typeface="Microsoft Tai Le" pitchFamily="34" charset="0"/>
              </a:rPr>
              <a:t>Печатные статьи в газете «</a:t>
            </a:r>
            <a:r>
              <a:rPr lang="ru-RU" b="1" dirty="0" err="1" smtClean="0">
                <a:solidFill>
                  <a:srgbClr val="FF0000"/>
                </a:solidFill>
                <a:cs typeface="Microsoft Tai Le" pitchFamily="34" charset="0"/>
              </a:rPr>
              <a:t>Высокогорские</a:t>
            </a:r>
            <a:r>
              <a:rPr lang="ru-RU" b="1" dirty="0" smtClean="0">
                <a:solidFill>
                  <a:srgbClr val="FF0000"/>
                </a:solidFill>
                <a:cs typeface="Microsoft Tai Le" pitchFamily="34" charset="0"/>
              </a:rPr>
              <a:t> вести»</a:t>
            </a:r>
            <a:r>
              <a:rPr lang="en-US" b="1" dirty="0" smtClean="0">
                <a:solidFill>
                  <a:srgbClr val="FF0000"/>
                </a:solidFill>
                <a:cs typeface="Microsoft Tai Le" pitchFamily="34" charset="0"/>
              </a:rPr>
              <a:t> </a:t>
            </a:r>
            <a:endParaRPr lang="ru-RU" b="1" dirty="0">
              <a:cs typeface="Microsoft Tai Le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98" y="0"/>
            <a:ext cx="3277073" cy="3002507"/>
          </a:xfrm>
          <a:prstGeom prst="rect">
            <a:avLst/>
          </a:prstGeom>
        </p:spPr>
      </p:pic>
      <p:pic>
        <p:nvPicPr>
          <p:cNvPr id="5122" name="Picture 2" descr="C:\Windows\Temp\IMG2021093015051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898821" y="0"/>
            <a:ext cx="51435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7348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98" y="0"/>
            <a:ext cx="3277073" cy="30025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26" y="2363168"/>
            <a:ext cx="5482473" cy="32162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205" y="2683017"/>
            <a:ext cx="913425" cy="909619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526970" y="337458"/>
            <a:ext cx="828402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1616"/>
                </a:solidFill>
                <a:cs typeface="Microsoft Tai Le" pitchFamily="34" charset="0"/>
              </a:rPr>
              <a:t>РУКОВОДИТЕЛЬ  «ДОМА «ЮНАРМИИ» ВЫСОКОГОРСКОГО МУНИЦИПАЛЬНОГО РАЙОНА  РЕСПУБЛИКИ ТАТАРСТАН»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b="1" dirty="0">
              <a:cs typeface="Microsoft Tai Le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52056" y="2340428"/>
            <a:ext cx="40059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>
                <a:solidFill>
                  <a:srgbClr val="FF0000"/>
                </a:solidFill>
              </a:rPr>
              <a:t>Забиров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</a:rPr>
              <a:t>Инсаф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</a:rPr>
              <a:t>Ильдарович</a:t>
            </a:r>
            <a:r>
              <a:rPr lang="ru-RU" sz="2400" dirty="0" smtClean="0">
                <a:solidFill>
                  <a:srgbClr val="FF0000"/>
                </a:solidFill>
              </a:rPr>
              <a:t>, заведующий отделом оргмассовой работы МБУДО ЦВР «ТУЛПАР», отдела «Дом ЮНАРМИИ»,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начальник местного штаба ВВПОД «ЮНАРМИИ»,  </a:t>
            </a:r>
            <a:r>
              <a:rPr lang="en-US" sz="2400" u="sng" dirty="0" err="1" smtClean="0">
                <a:solidFill>
                  <a:srgbClr val="FF0000"/>
                </a:solidFill>
                <a:hlinkClick r:id="rId6"/>
              </a:rPr>
              <a:t>cvrtulpar</a:t>
            </a:r>
            <a:r>
              <a:rPr lang="ru-RU" sz="2400" u="sng" dirty="0" smtClean="0">
                <a:solidFill>
                  <a:srgbClr val="FF0000"/>
                </a:solidFill>
                <a:hlinkClick r:id="rId6"/>
              </a:rPr>
              <a:t>@</a:t>
            </a:r>
            <a:r>
              <a:rPr lang="en-US" sz="2400" u="sng" dirty="0" smtClean="0">
                <a:solidFill>
                  <a:srgbClr val="FF0000"/>
                </a:solidFill>
                <a:hlinkClick r:id="rId6"/>
              </a:rPr>
              <a:t>mail</a:t>
            </a:r>
            <a:r>
              <a:rPr lang="ru-RU" sz="2400" u="sng" dirty="0" smtClean="0">
                <a:solidFill>
                  <a:srgbClr val="FF0000"/>
                </a:solidFill>
                <a:hlinkClick r:id="rId6"/>
              </a:rPr>
              <a:t>.</a:t>
            </a:r>
            <a:r>
              <a:rPr lang="en-US" sz="2400" u="sng" dirty="0" err="1" smtClean="0">
                <a:solidFill>
                  <a:srgbClr val="FF0000"/>
                </a:solidFill>
                <a:hlinkClick r:id="rId6"/>
              </a:rPr>
              <a:t>ru</a:t>
            </a:r>
            <a:r>
              <a:rPr lang="ru-RU" sz="2400" dirty="0" smtClean="0">
                <a:solidFill>
                  <a:srgbClr val="FF0000"/>
                </a:solidFill>
              </a:rPr>
              <a:t>, 89061127186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27650" name="Picture 2" descr="C:\Windows\Temp\IMG_0556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868885" y="1115162"/>
            <a:ext cx="5071105" cy="50896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7348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26" y="2363168"/>
            <a:ext cx="5482473" cy="32162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205" y="2683017"/>
            <a:ext cx="913425" cy="909619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526971" y="141514"/>
            <a:ext cx="27867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Информационное сопровождение деятельности «Дома «ЮНАРМИИ» </a:t>
            </a:r>
          </a:p>
          <a:p>
            <a:r>
              <a:rPr lang="ru-RU" b="1" dirty="0" err="1" smtClean="0">
                <a:solidFill>
                  <a:srgbClr val="FF0000"/>
                </a:solidFill>
              </a:rPr>
              <a:t>Высокогорского</a:t>
            </a:r>
            <a:r>
              <a:rPr lang="ru-RU" b="1" dirty="0" smtClean="0">
                <a:solidFill>
                  <a:srgbClr val="FF0000"/>
                </a:solidFill>
              </a:rPr>
              <a:t> муниципального района Республики Татарстан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33398" y="5236029"/>
            <a:ext cx="57557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cs typeface="Microsoft Tai Le" pitchFamily="34" charset="0"/>
              </a:rPr>
              <a:t>Печатные статьи в газете «</a:t>
            </a:r>
            <a:r>
              <a:rPr lang="ru-RU" b="1" dirty="0" err="1" smtClean="0">
                <a:solidFill>
                  <a:srgbClr val="FF0000"/>
                </a:solidFill>
                <a:cs typeface="Microsoft Tai Le" pitchFamily="34" charset="0"/>
              </a:rPr>
              <a:t>Высокогорские</a:t>
            </a:r>
            <a:r>
              <a:rPr lang="ru-RU" b="1" dirty="0" smtClean="0">
                <a:solidFill>
                  <a:srgbClr val="FF0000"/>
                </a:solidFill>
                <a:cs typeface="Microsoft Tai Le" pitchFamily="34" charset="0"/>
              </a:rPr>
              <a:t> вести»</a:t>
            </a:r>
            <a:r>
              <a:rPr lang="en-US" b="1" dirty="0" smtClean="0">
                <a:solidFill>
                  <a:srgbClr val="FF0000"/>
                </a:solidFill>
                <a:cs typeface="Microsoft Tai Le" pitchFamily="34" charset="0"/>
              </a:rPr>
              <a:t> </a:t>
            </a:r>
            <a:endParaRPr lang="ru-RU" b="1" dirty="0">
              <a:cs typeface="Microsoft Tai Le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98" y="0"/>
            <a:ext cx="3277073" cy="3002507"/>
          </a:xfrm>
          <a:prstGeom prst="rect">
            <a:avLst/>
          </a:prstGeom>
        </p:spPr>
      </p:pic>
      <p:pic>
        <p:nvPicPr>
          <p:cNvPr id="6146" name="Picture 2" descr="C:\Windows\Temp\IMG2021093015064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173686" y="228600"/>
            <a:ext cx="5018314" cy="6629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7348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26" y="2363168"/>
            <a:ext cx="5482473" cy="32162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205" y="2683017"/>
            <a:ext cx="913425" cy="909619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526971" y="141514"/>
            <a:ext cx="27867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Информационное сопровождение деятельности «Дома «ЮНАРМИИ» </a:t>
            </a:r>
          </a:p>
          <a:p>
            <a:r>
              <a:rPr lang="ru-RU" b="1" dirty="0" err="1" smtClean="0">
                <a:solidFill>
                  <a:srgbClr val="FF0000"/>
                </a:solidFill>
              </a:rPr>
              <a:t>Высокогорского</a:t>
            </a:r>
            <a:r>
              <a:rPr lang="ru-RU" b="1" dirty="0" smtClean="0">
                <a:solidFill>
                  <a:srgbClr val="FF0000"/>
                </a:solidFill>
              </a:rPr>
              <a:t> муниципального района Республики Татарстан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33398" y="5236029"/>
            <a:ext cx="57557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cs typeface="Microsoft Tai Le" pitchFamily="34" charset="0"/>
              </a:rPr>
              <a:t>Печатные статьи в газете «</a:t>
            </a:r>
            <a:r>
              <a:rPr lang="ru-RU" b="1" dirty="0" err="1" smtClean="0">
                <a:solidFill>
                  <a:srgbClr val="FF0000"/>
                </a:solidFill>
                <a:cs typeface="Microsoft Tai Le" pitchFamily="34" charset="0"/>
              </a:rPr>
              <a:t>Высокогорские</a:t>
            </a:r>
            <a:r>
              <a:rPr lang="ru-RU" b="1" dirty="0" smtClean="0">
                <a:solidFill>
                  <a:srgbClr val="FF0000"/>
                </a:solidFill>
                <a:cs typeface="Microsoft Tai Le" pitchFamily="34" charset="0"/>
              </a:rPr>
              <a:t> вести»</a:t>
            </a:r>
            <a:r>
              <a:rPr lang="en-US" b="1" dirty="0" smtClean="0">
                <a:solidFill>
                  <a:srgbClr val="FF0000"/>
                </a:solidFill>
                <a:cs typeface="Microsoft Tai Le" pitchFamily="34" charset="0"/>
              </a:rPr>
              <a:t> </a:t>
            </a:r>
            <a:endParaRPr lang="ru-RU" b="1" dirty="0">
              <a:cs typeface="Microsoft Tai Le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98" y="0"/>
            <a:ext cx="3277073" cy="3002507"/>
          </a:xfrm>
          <a:prstGeom prst="rect">
            <a:avLst/>
          </a:prstGeom>
        </p:spPr>
      </p:pic>
      <p:pic>
        <p:nvPicPr>
          <p:cNvPr id="7171" name="Picture 3" descr="C:\Windows\Temp\IMG2021093015080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53352" y="0"/>
            <a:ext cx="5239933" cy="1839686"/>
          </a:xfrm>
          <a:prstGeom prst="rect">
            <a:avLst/>
          </a:prstGeom>
          <a:noFill/>
        </p:spPr>
      </p:pic>
      <p:pic>
        <p:nvPicPr>
          <p:cNvPr id="7170" name="Picture 2" descr="C:\Windows\Temp\IMG2021093015080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977743" y="1251857"/>
            <a:ext cx="4267200" cy="56061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7348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26" y="2363168"/>
            <a:ext cx="5482473" cy="32162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205" y="2683017"/>
            <a:ext cx="913425" cy="909619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526970" y="326571"/>
            <a:ext cx="76744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Информационное сопровождение деятельности «Дома «ЮНАРМИИ» </a:t>
            </a:r>
          </a:p>
          <a:p>
            <a:r>
              <a:rPr lang="ru-RU" b="1" dirty="0" err="1" smtClean="0">
                <a:solidFill>
                  <a:srgbClr val="FF0000"/>
                </a:solidFill>
              </a:rPr>
              <a:t>Высокогорского</a:t>
            </a:r>
            <a:r>
              <a:rPr lang="ru-RU" b="1" dirty="0" smtClean="0">
                <a:solidFill>
                  <a:srgbClr val="FF0000"/>
                </a:solidFill>
              </a:rPr>
              <a:t> муниципального района Республики Татарстан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33399" y="5236029"/>
            <a:ext cx="3970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cs typeface="Microsoft Tai Le" pitchFamily="34" charset="0"/>
              </a:rPr>
              <a:t>Печатные статьи в газете «</a:t>
            </a:r>
            <a:r>
              <a:rPr lang="ru-RU" b="1" dirty="0" err="1" smtClean="0">
                <a:solidFill>
                  <a:srgbClr val="FF0000"/>
                </a:solidFill>
                <a:cs typeface="Microsoft Tai Le" pitchFamily="34" charset="0"/>
              </a:rPr>
              <a:t>Высокогорские</a:t>
            </a:r>
            <a:r>
              <a:rPr lang="ru-RU" b="1" dirty="0" smtClean="0">
                <a:solidFill>
                  <a:srgbClr val="FF0000"/>
                </a:solidFill>
                <a:cs typeface="Microsoft Tai Le" pitchFamily="34" charset="0"/>
              </a:rPr>
              <a:t> вести»</a:t>
            </a:r>
            <a:r>
              <a:rPr lang="en-US" b="1" dirty="0" smtClean="0">
                <a:solidFill>
                  <a:srgbClr val="FF0000"/>
                </a:solidFill>
                <a:cs typeface="Microsoft Tai Le" pitchFamily="34" charset="0"/>
              </a:rPr>
              <a:t> </a:t>
            </a:r>
            <a:endParaRPr lang="ru-RU" b="1" dirty="0">
              <a:cs typeface="Microsoft Tai Le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98" y="0"/>
            <a:ext cx="3277073" cy="3002507"/>
          </a:xfrm>
          <a:prstGeom prst="rect">
            <a:avLst/>
          </a:prstGeom>
        </p:spPr>
      </p:pic>
      <p:pic>
        <p:nvPicPr>
          <p:cNvPr id="8194" name="Picture 2" descr="C:\Windows\Temp\IMG2021093015085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99857" y="1408340"/>
            <a:ext cx="7696200" cy="52101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7348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26" y="2363168"/>
            <a:ext cx="5482473" cy="32162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205" y="2683017"/>
            <a:ext cx="913425" cy="909619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526970" y="326571"/>
            <a:ext cx="76744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Информационное сопровождение деятельности «Дома «ЮНАРМИИ» </a:t>
            </a:r>
          </a:p>
          <a:p>
            <a:r>
              <a:rPr lang="ru-RU" b="1" dirty="0" err="1" smtClean="0">
                <a:solidFill>
                  <a:srgbClr val="FF0000"/>
                </a:solidFill>
              </a:rPr>
              <a:t>Высокогорского</a:t>
            </a:r>
            <a:r>
              <a:rPr lang="ru-RU" b="1" dirty="0" smtClean="0">
                <a:solidFill>
                  <a:srgbClr val="FF0000"/>
                </a:solidFill>
              </a:rPr>
              <a:t> муниципального района Республики Татарстан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33399" y="5236029"/>
            <a:ext cx="3970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cs typeface="Microsoft Tai Le" pitchFamily="34" charset="0"/>
              </a:rPr>
              <a:t>Печатные статьи в газете «</a:t>
            </a:r>
            <a:r>
              <a:rPr lang="ru-RU" b="1" dirty="0" err="1" smtClean="0">
                <a:solidFill>
                  <a:srgbClr val="FF0000"/>
                </a:solidFill>
                <a:cs typeface="Microsoft Tai Le" pitchFamily="34" charset="0"/>
              </a:rPr>
              <a:t>Высокогорские</a:t>
            </a:r>
            <a:r>
              <a:rPr lang="ru-RU" b="1" dirty="0" smtClean="0">
                <a:solidFill>
                  <a:srgbClr val="FF0000"/>
                </a:solidFill>
                <a:cs typeface="Microsoft Tai Le" pitchFamily="34" charset="0"/>
              </a:rPr>
              <a:t> вести»</a:t>
            </a:r>
            <a:r>
              <a:rPr lang="en-US" b="1" dirty="0" smtClean="0">
                <a:solidFill>
                  <a:srgbClr val="FF0000"/>
                </a:solidFill>
                <a:cs typeface="Microsoft Tai Le" pitchFamily="34" charset="0"/>
              </a:rPr>
              <a:t> </a:t>
            </a:r>
            <a:endParaRPr lang="ru-RU" b="1" dirty="0">
              <a:cs typeface="Microsoft Tai Le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98" y="0"/>
            <a:ext cx="3277073" cy="3002507"/>
          </a:xfrm>
          <a:prstGeom prst="rect">
            <a:avLst/>
          </a:prstGeom>
        </p:spPr>
      </p:pic>
      <p:pic>
        <p:nvPicPr>
          <p:cNvPr id="9218" name="Picture 2" descr="C:\Windows\Temp\IMG2021093015100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6200000">
            <a:off x="5480618" y="81559"/>
            <a:ext cx="5406120" cy="76460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7348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98" y="0"/>
            <a:ext cx="3277073" cy="30025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26" y="2363168"/>
            <a:ext cx="5482473" cy="32162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205" y="2683017"/>
            <a:ext cx="913425" cy="909619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526970" y="141514"/>
            <a:ext cx="82840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Средства </a:t>
            </a:r>
            <a:r>
              <a:rPr lang="ru-RU" b="1" smtClean="0">
                <a:solidFill>
                  <a:srgbClr val="FF0000"/>
                </a:solidFill>
              </a:rPr>
              <a:t>на развитие «Дома </a:t>
            </a:r>
            <a:r>
              <a:rPr lang="ru-RU" b="1" dirty="0" smtClean="0">
                <a:solidFill>
                  <a:srgbClr val="FF0000"/>
                </a:solidFill>
              </a:rPr>
              <a:t>«ЮНАРМИИ» </a:t>
            </a:r>
          </a:p>
          <a:p>
            <a:r>
              <a:rPr lang="ru-RU" b="1" dirty="0" err="1" smtClean="0">
                <a:solidFill>
                  <a:srgbClr val="FF0000"/>
                </a:solidFill>
              </a:rPr>
              <a:t>Высокогорского</a:t>
            </a:r>
            <a:r>
              <a:rPr lang="ru-RU" b="1" dirty="0" smtClean="0">
                <a:solidFill>
                  <a:srgbClr val="FF0000"/>
                </a:solidFill>
              </a:rPr>
              <a:t> муниципального района Республики Татарстан на 2021год</a:t>
            </a:r>
            <a:endParaRPr lang="ru-RU" b="1" dirty="0">
              <a:cs typeface="Microsoft Tai Le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33397" y="5268686"/>
            <a:ext cx="781317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Средства на развитие «Дома ЮНАРМИИ» выделены МБУДО ЦВР «ТУЛПАР» -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 размере 50 000 рублей на приобретение юнармейской формы.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Спонсорская помощь предоставлена в виде ксероксной бумаги –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1 коробка от </a:t>
            </a:r>
            <a:r>
              <a:rPr lang="ru-RU" dirty="0" err="1" smtClean="0">
                <a:solidFill>
                  <a:srgbClr val="FF0000"/>
                </a:solidFill>
              </a:rPr>
              <a:t>Высокогорского</a:t>
            </a:r>
            <a:r>
              <a:rPr lang="ru-RU" dirty="0" smtClean="0">
                <a:solidFill>
                  <a:srgbClr val="FF0000"/>
                </a:solidFill>
              </a:rPr>
              <a:t> местного отделения ТРО ВПП «Единая Россия»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1" name="Picture 3" descr="C:\Windows\Temp\IMG2021100108473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798227" y="1164771"/>
            <a:ext cx="5627315" cy="3929742"/>
          </a:xfrm>
          <a:prstGeom prst="rect">
            <a:avLst/>
          </a:prstGeom>
          <a:noFill/>
        </p:spPr>
      </p:pic>
      <p:pic>
        <p:nvPicPr>
          <p:cNvPr id="2050" name="Picture 2" descr="C:\Windows\Temp\IMG2021093016540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5400000">
            <a:off x="7899564" y="1346369"/>
            <a:ext cx="4408714" cy="37407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7348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98" y="0"/>
            <a:ext cx="3277073" cy="30025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26" y="2363168"/>
            <a:ext cx="5482473" cy="32162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205" y="2683017"/>
            <a:ext cx="913425" cy="909619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233056" y="0"/>
            <a:ext cx="85779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Участие в муниципальных, республиканских конкурсах, соревнованиях </a:t>
            </a:r>
            <a:endParaRPr lang="ru-RU" sz="1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военно-патриотической направленности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</a:t>
            </a:r>
            <a:r>
              <a:rPr lang="ru-RU" b="1" dirty="0" smtClean="0">
                <a:solidFill>
                  <a:srgbClr val="FF0000"/>
                </a:solidFill>
              </a:rPr>
              <a:t>2021году</a:t>
            </a:r>
            <a:endParaRPr lang="ru-RU" b="1" dirty="0">
              <a:solidFill>
                <a:srgbClr val="FF0000"/>
              </a:solidFill>
              <a:cs typeface="Microsoft Tai Le" pitchFamily="34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63284" y="718457"/>
          <a:ext cx="11865430" cy="5862985"/>
        </p:xfrm>
        <a:graphic>
          <a:graphicData uri="http://schemas.openxmlformats.org/drawingml/2006/table">
            <a:tbl>
              <a:tblPr/>
              <a:tblGrid>
                <a:gridCol w="356763"/>
                <a:gridCol w="949524"/>
                <a:gridCol w="1001486"/>
                <a:gridCol w="1001486"/>
                <a:gridCol w="2492828"/>
                <a:gridCol w="3617144"/>
                <a:gridCol w="2446199"/>
              </a:tblGrid>
              <a:tr h="6217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дата  проведения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приказ о проведении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приказ об итогах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мероприятия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краткое описание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результат, скан приказа, грамоты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93"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Муниципальный уровень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383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январь-февраль 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№36 от 20.01.2021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№109 от 18.02.2021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Районный фотоконкурс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«Крепка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семья –сильна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держава»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Фотоконкурс направленный на  обеспечение гражданско-патриотического воспитания детей и молодёжи в рамках развития юнармейского </a:t>
                      </a: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движения РТ.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Приказы о проведении и об итогах размещены  в АИС Электронное образование, </a:t>
                      </a:r>
                    </a:p>
                    <a:p>
                      <a:r>
                        <a:rPr lang="ru-RU" sz="1200" dirty="0" err="1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Высокогорский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район, МБУДО ЦВР «ТУЛПАР», ЮНАРМИЯ </a:t>
                      </a:r>
                      <a:r>
                        <a:rPr lang="en-US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https://edu.tatar.ru/v_gora/page519179.htm/page3760835.htm</a:t>
                      </a:r>
                      <a:endParaRPr lang="ru-RU" sz="1200" dirty="0">
                        <a:solidFill>
                          <a:srgbClr val="FF0000"/>
                        </a:solidFill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83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январь-февраль 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№13 от 12.01.2021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№128 от 02.03.2021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Муниципальный этап республиканского конкурса исследовательских работ 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«Моя семья в истории страны»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Приобщение учащихся к изучению истории Отечества через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самостоятельную исследовательскую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деятельность.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73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январь-апрель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№46 от 26.01.2021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№238 от 16.04.2021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Муниципальный этап республиканского конкурса 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«Не меркнет летопись Победы» 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Номинации: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 «Правнуки рисуют Победу!» (рисунок);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- «Дневник памяти» (презентация); 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- «Летопись Победы» (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фотоколлаж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).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02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январь-февраль 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№9 от 12.01.2021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№81 от 08.02.2021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Муниципальный этап научно-практической конференции «Растим патриотов России»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формирование интереса к познавательной, творческой, исследовательской, интеллектуальной деятельности обучающихся,  и любви к Родине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08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май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№197 от 29.03.2021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№279 от 12.05.2021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Районный смотр-конкурс почетных караулов среди военно-патриотических клубов и юнармейских отрядов «Прикоснись сердцем к подвигу!»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Конкурс нацелен на активацию деятельности юнармейских Постов.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Включает в себя следующие задания: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1.Конкурс экскурсоводов «Герои Советского Союза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Высокогорского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района».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2. Конкурс буклетов «Когда стою у Вечного Огня…»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3. Конкурс – викторина «История Поста №1».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4. Смотр Почетных караулов.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67348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98" y="0"/>
            <a:ext cx="3277073" cy="30025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26" y="2363168"/>
            <a:ext cx="5482473" cy="32162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205" y="2683017"/>
            <a:ext cx="913425" cy="909619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233056" y="0"/>
            <a:ext cx="85779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Участие в муниципальных, республиканских конкурсах, соревнованиях </a:t>
            </a:r>
            <a:endParaRPr lang="ru-RU" sz="1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военно-патриотической направленности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</a:t>
            </a:r>
            <a:r>
              <a:rPr lang="ru-RU" b="1" dirty="0" smtClean="0">
                <a:solidFill>
                  <a:srgbClr val="FF0000"/>
                </a:solidFill>
              </a:rPr>
              <a:t>2021году</a:t>
            </a:r>
            <a:endParaRPr lang="ru-RU" b="1" dirty="0">
              <a:solidFill>
                <a:srgbClr val="FF0000"/>
              </a:solidFill>
              <a:cs typeface="Microsoft Tai Le" pitchFamily="34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63284" y="718457"/>
          <a:ext cx="11865430" cy="5660572"/>
        </p:xfrm>
        <a:graphic>
          <a:graphicData uri="http://schemas.openxmlformats.org/drawingml/2006/table">
            <a:tbl>
              <a:tblPr/>
              <a:tblGrid>
                <a:gridCol w="356763"/>
                <a:gridCol w="949524"/>
                <a:gridCol w="1001486"/>
                <a:gridCol w="1001486"/>
                <a:gridCol w="2492828"/>
                <a:gridCol w="3617144"/>
                <a:gridCol w="2446199"/>
              </a:tblGrid>
              <a:tr h="6217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дата  проведения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приказ о проведении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приказ об итогах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мероприятия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краткое описание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результат, скан приказа, грамоты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93"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Муниципальный уровень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383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февраль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от 12.01.2021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№91 от 12.02.2021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Районный конкурс среди военно-патриотических клубов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Соревнование ВПК в разных конкурсах: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 Визитная карточка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  Викторины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- Конкурс Эмблем  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 Разборка сборка автомата АК-74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 Конкурс  смотр строя и песни.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 Спортивное многоборье.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 Надевание противогаза 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 Медицина.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Приказы о проведении и об итогах размещены  в АИС Электронное образование, </a:t>
                      </a:r>
                    </a:p>
                    <a:p>
                      <a:r>
                        <a:rPr lang="ru-RU" sz="1200" dirty="0" err="1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Высокогорский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район, МБУДО ЦВР «ТУЛПАР», ЮНАРМИЯ </a:t>
                      </a:r>
                      <a:r>
                        <a:rPr lang="en-US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https://edu.tatar.ru/v_gora/page519179.htm/page3760835.htm</a:t>
                      </a:r>
                      <a:endParaRPr lang="ru-RU" sz="1200" dirty="0" smtClean="0">
                        <a:solidFill>
                          <a:srgbClr val="FF0000"/>
                        </a:solidFill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83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ноябрь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№343 от 23.11.2020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№390 от 10.12.2020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Районный этап республиканского смотра- конкурса музеев Боевой славы «Юнармейцы – хранители воинской славы»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Конкурсные материалы представляют деятельность школьного музея по следующим направлениям: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экспозиционно-выставочная;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научно-фондовая;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поисково-исследовательская;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научно-просветительская работа.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6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сентябрь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№394 от 22.09.2021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№402 от 30.09.21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Районный этап республиканского конкурса «Лучший юнармейский отряд»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Видеоролик о юнармейском отряде.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9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апрель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№ 196 от 29.03.21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№ 265 от 28.04.21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Районный конкурс-акция «Улыбка Гагарина»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 сети инстаграм разместить фотоколлаж  со своей фотографией и фотографией Юрия Гагарина.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1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март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№196 от 29.03.21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№265 от 28.04.21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Районный конкурс «Космическое стихотворение»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 сети </a:t>
                      </a:r>
                      <a:r>
                        <a:rPr lang="ru-RU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инстаграм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рассказать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наизусть стихи о космосе.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67348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98" y="0"/>
            <a:ext cx="3277073" cy="30025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26" y="2363168"/>
            <a:ext cx="5482473" cy="32162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205" y="2683017"/>
            <a:ext cx="913425" cy="909619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233056" y="0"/>
            <a:ext cx="85779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Участие в муниципальных, республиканских конкурсах, соревнованиях </a:t>
            </a:r>
            <a:endParaRPr lang="ru-RU" sz="1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военно-патриотической направленности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</a:t>
            </a:r>
            <a:r>
              <a:rPr lang="ru-RU" b="1" dirty="0" smtClean="0">
                <a:solidFill>
                  <a:srgbClr val="FF0000"/>
                </a:solidFill>
              </a:rPr>
              <a:t>2021году</a:t>
            </a:r>
            <a:endParaRPr lang="ru-RU" b="1" dirty="0">
              <a:solidFill>
                <a:srgbClr val="FF0000"/>
              </a:solidFill>
              <a:cs typeface="Microsoft Tai Le" pitchFamily="34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63284" y="718457"/>
          <a:ext cx="11865430" cy="2508838"/>
        </p:xfrm>
        <a:graphic>
          <a:graphicData uri="http://schemas.openxmlformats.org/drawingml/2006/table">
            <a:tbl>
              <a:tblPr/>
              <a:tblGrid>
                <a:gridCol w="356763"/>
                <a:gridCol w="949524"/>
                <a:gridCol w="1001486"/>
                <a:gridCol w="1001486"/>
                <a:gridCol w="2492828"/>
                <a:gridCol w="3617144"/>
                <a:gridCol w="2446199"/>
              </a:tblGrid>
              <a:tr h="6217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дата  проведения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приказ о проведении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приказ об итогах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мероприятия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краткое описание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результат, скан приказа, грамоты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93"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Муниципальный уровень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383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27 февраля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№ 112 от 24.02.21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№ 142 от 05.03.21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Районные соревнования по стрельбе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Выявление лучших стрелков среди обучающихся района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Приказы о проведении и об итогах размещены  в АИС Электронное образование, </a:t>
                      </a:r>
                    </a:p>
                    <a:p>
                      <a:r>
                        <a:rPr lang="ru-RU" sz="1200" dirty="0" err="1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Высокогорский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район, МБУДО ЦВР «ТУЛПАР», ЮНАРМИЯ </a:t>
                      </a:r>
                      <a:r>
                        <a:rPr lang="en-US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https://edu.tatar.ru/v_gora/page519179.htm/page3760835.htm</a:t>
                      </a:r>
                      <a:endParaRPr lang="ru-RU" sz="1200" dirty="0" smtClean="0">
                        <a:solidFill>
                          <a:srgbClr val="FF0000"/>
                        </a:solidFill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83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февраль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№10 от 12.01.21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№89 от 12.02.21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Районный конкурс – акция «Письмо солдату»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учащиеся пишут письма свои землякам –юношам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срочникам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в армию.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74171" y="5007429"/>
            <a:ext cx="89698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Приказы о проведении и об итогах размещены  в АИС Электронное образование, </a:t>
            </a:r>
          </a:p>
          <a:p>
            <a:r>
              <a:rPr lang="ru-RU" dirty="0" err="1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Высокогорский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 район, МБУДО ЦВР «ТУЛПАР», ЮНАРМИЯ </a:t>
            </a:r>
            <a:r>
              <a:rPr lang="en-US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https://edu.tatar.ru/v_gora/page519179.htm/page3760835.htm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348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98" y="0"/>
            <a:ext cx="3277073" cy="30025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26" y="2363168"/>
            <a:ext cx="5482473" cy="32162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205" y="2683017"/>
            <a:ext cx="913425" cy="909619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233056" y="0"/>
            <a:ext cx="85779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Участие в республиканских конкурсах, соревнованиях </a:t>
            </a:r>
            <a:endParaRPr lang="ru-RU" sz="1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военно-патриотической направленности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</a:t>
            </a:r>
            <a:r>
              <a:rPr lang="ru-RU" b="1" dirty="0" smtClean="0">
                <a:solidFill>
                  <a:srgbClr val="FF0000"/>
                </a:solidFill>
              </a:rPr>
              <a:t>2021году</a:t>
            </a:r>
            <a:endParaRPr lang="ru-RU" b="1" dirty="0">
              <a:solidFill>
                <a:srgbClr val="FF0000"/>
              </a:solidFill>
              <a:cs typeface="Microsoft Tai Le" pitchFamily="34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63284" y="718457"/>
          <a:ext cx="11865430" cy="5914426"/>
        </p:xfrm>
        <a:graphic>
          <a:graphicData uri="http://schemas.openxmlformats.org/drawingml/2006/table">
            <a:tbl>
              <a:tblPr/>
              <a:tblGrid>
                <a:gridCol w="356763"/>
                <a:gridCol w="949524"/>
                <a:gridCol w="1001486"/>
                <a:gridCol w="1001486"/>
                <a:gridCol w="3243943"/>
                <a:gridCol w="2721428"/>
                <a:gridCol w="2590800"/>
              </a:tblGrid>
              <a:tr h="4463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дата  проведения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приказ о проведении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приказ об итогах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мероприятия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краткое описание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результат, скан приказа, грамоты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93"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Республиканский 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уровень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22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сентябрь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2020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№ под-103/20 от 23.01.20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№ под-596/20 от 20.05.20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Республиканский смотр-конкурс муниципальных образований по поддержке и развитию Всероссийского детско-юношеского военно-патриотического общественного движения «ЮНАРМИЯ» Республики Татарстан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Муниципальный штаб </a:t>
                      </a:r>
                      <a:r>
                        <a:rPr lang="ru-RU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Юнармии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принял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участие в смотре-конкурсе муниципальных образований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победитель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8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декабрь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№1296/20 от 04.12.2020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Республиканский смотр-конкурс видеороликов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«Туган Як –Родной край»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Видеоролики посвященные 75 –ой годовщине Победы в Великой Отечественной войне в 194101945 годы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 место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5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декабрь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№816\20 от 03.12.2020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Республиканский конкурс учебных и методических материалов по развитию юнармейского движения в образовательных организациях РТ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Методические разработкинаправленные на гражданско-патриотического воспитания детей и молодёжи.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 место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4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февраль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№29 от 28.01.2021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№88 от 18.03.2021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Республиканский фотоконкурс «Крепкая семья – сильная держава»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Фотоконкурс направленный на  обеспечение высокого уровня гражданско-патриотического воспитания детей и молодёжи в рамках развития юнармейского движения РТ.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№29 от 28.01.2021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 место -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Гарифуллина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Дина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Алан-Бексерская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 место -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Хайруллин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Раниль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, МБУДО ЦВР «ТУЛПАР»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 место - Сайдашева Альбина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Бирюлинская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СОШ,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 место - Макарова Рада ВСОШ №2,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 место -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ЗиннатуллинЗуфарАйбашская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ООШ,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 место - Кириллова  Таисия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Учхозская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СОШ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74171" y="5279571"/>
            <a:ext cx="89698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Приказы об итогах размещены  в АИС Электронное образование, </a:t>
            </a:r>
          </a:p>
          <a:p>
            <a:r>
              <a:rPr lang="ru-RU" dirty="0" err="1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Высокогорский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 район, МБУДО ЦВР «ТУЛПАР», ЮНАРМИЯ </a:t>
            </a:r>
            <a:r>
              <a:rPr lang="en-US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https://edu.tatar.ru/v_gora/page519179.htm/page3760835.htm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348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98" y="0"/>
            <a:ext cx="3277073" cy="30025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26" y="2363168"/>
            <a:ext cx="5482473" cy="32162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205" y="2683017"/>
            <a:ext cx="913425" cy="909619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233056" y="0"/>
            <a:ext cx="85779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Участие в муниципальных, республиканских конкурсах, соревнованиях </a:t>
            </a:r>
            <a:endParaRPr lang="ru-RU" sz="1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военно-патриотической направленности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</a:t>
            </a:r>
            <a:r>
              <a:rPr lang="ru-RU" b="1" dirty="0" smtClean="0">
                <a:solidFill>
                  <a:srgbClr val="FF0000"/>
                </a:solidFill>
              </a:rPr>
              <a:t>2021году</a:t>
            </a:r>
            <a:endParaRPr lang="ru-RU" b="1" dirty="0">
              <a:solidFill>
                <a:srgbClr val="FF0000"/>
              </a:solidFill>
              <a:cs typeface="Microsoft Tai Le" pitchFamily="34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63284" y="718457"/>
          <a:ext cx="11865430" cy="5038334"/>
        </p:xfrm>
        <a:graphic>
          <a:graphicData uri="http://schemas.openxmlformats.org/drawingml/2006/table">
            <a:tbl>
              <a:tblPr/>
              <a:tblGrid>
                <a:gridCol w="356763"/>
                <a:gridCol w="949524"/>
                <a:gridCol w="1001486"/>
                <a:gridCol w="1001486"/>
                <a:gridCol w="2492828"/>
                <a:gridCol w="435429"/>
                <a:gridCol w="2950029"/>
                <a:gridCol w="2677885"/>
              </a:tblGrid>
              <a:tr h="6217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дата  проведения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приказ о проведении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приказ об итогах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мероприятия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краткое описание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результат, скан приказа, грамоты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93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Республиканский 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уровень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22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июнь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№2-25-5 от 02.03.2021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вн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от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.06.2021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Республиканский этап всероссийского смотра - конкурса дружин юных пожарных «Лучшая дружина юных пожарных России»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повышение культуры в области пожарной безопасности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 место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8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сентябрь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№373 от 10.09.2021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Республиканские соревнования «Школа безопасности»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5-дневные соревнования в палаточных условиях: туризм, спасательные работы, пожарно-тактические соревнования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 общекомандное место в конкурсной программе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 место -конкурс поваров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 место -конкурс патриотической песни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 место -визитная карточка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 место-организация быта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5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август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Республиканские соревнования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«Безопасное колесо»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Участие членов ВПК «Молодая гвардия» в республиканских соревнованиях «Безопасное колесо»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лауреат зонального этапа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4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декабрь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№1456/20 от 30.12.2020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Республиканский смотр-конкурс  музеев Боевой Славы «Юнармейцы – хранители воинской Славы»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Конкурсные материалы представляют деятельность школьного музея.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участник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4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декабрь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№1465 от 30.12.2020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Республиканская военно-историческая олимпиада среди юнармейцев на знание военной истории России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олимпиада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участник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74171" y="5769429"/>
            <a:ext cx="89698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Приказы об итогах размещены  в АИС Электронное образование, </a:t>
            </a:r>
          </a:p>
          <a:p>
            <a:r>
              <a:rPr lang="ru-RU" dirty="0" err="1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Высокогорский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 район, МБУДО ЦВР «ТУЛПАР», ЮНАРМИЯ </a:t>
            </a:r>
            <a:r>
              <a:rPr lang="en-US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https://edu.tatar.ru/v_gora/page519179.htm/page3760835.htm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348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26" y="2363168"/>
            <a:ext cx="5482473" cy="32162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205" y="2683017"/>
            <a:ext cx="913425" cy="909619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029200" y="141514"/>
            <a:ext cx="67817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Инфраструктура «Дома «ЮНАРМИИ» </a:t>
            </a:r>
          </a:p>
          <a:p>
            <a:r>
              <a:rPr lang="ru-RU" b="1" dirty="0" err="1" smtClean="0">
                <a:solidFill>
                  <a:srgbClr val="FF0000"/>
                </a:solidFill>
              </a:rPr>
              <a:t>Высокогорского</a:t>
            </a:r>
            <a:r>
              <a:rPr lang="ru-RU" b="1" dirty="0" smtClean="0">
                <a:solidFill>
                  <a:srgbClr val="FF0000"/>
                </a:solidFill>
              </a:rPr>
              <a:t> муниципального района Республики Татарстан </a:t>
            </a:r>
            <a:endParaRPr lang="ru-RU" b="1" dirty="0">
              <a:cs typeface="Microsoft Tai Le" pitchFamily="34" charset="0"/>
            </a:endParaRPr>
          </a:p>
        </p:txBody>
      </p:sp>
      <p:pic>
        <p:nvPicPr>
          <p:cNvPr id="4098" name="Picture 2" descr="C:\Windows\Temp\IMG2021093010320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895062" y="914078"/>
            <a:ext cx="4296937" cy="5943921"/>
          </a:xfrm>
          <a:prstGeom prst="rect">
            <a:avLst/>
          </a:prstGeom>
          <a:noFill/>
        </p:spPr>
      </p:pic>
      <p:pic>
        <p:nvPicPr>
          <p:cNvPr id="4097" name="Picture 1" descr="C:\Windows\Temp\IMG2021093010315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411369" y="914400"/>
            <a:ext cx="3947532" cy="5943600"/>
          </a:xfrm>
          <a:prstGeom prst="rect">
            <a:avLst/>
          </a:prstGeom>
          <a:noFill/>
        </p:spPr>
      </p:pic>
      <p:pic>
        <p:nvPicPr>
          <p:cNvPr id="11" name="Picture 2" descr="\\CVR\tulpar2\фото 2017-18у.г\фото комната юнармии\IMG_20171011_144257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3287486"/>
            <a:ext cx="4760685" cy="3570513"/>
          </a:xfrm>
          <a:prstGeom prst="rect">
            <a:avLst/>
          </a:prstGeom>
          <a:noFill/>
        </p:spPr>
      </p:pic>
      <p:pic>
        <p:nvPicPr>
          <p:cNvPr id="4100" name="Picture 4" descr="C:\Windows\Temp\IMG20210930111647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665514" y="0"/>
            <a:ext cx="3026229" cy="3407228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89858"/>
            <a:ext cx="1995328" cy="225334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7348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98" y="0"/>
            <a:ext cx="3277073" cy="30025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26" y="2363168"/>
            <a:ext cx="5482473" cy="32162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205" y="2683017"/>
            <a:ext cx="913425" cy="909619"/>
          </a:xfrm>
          <a:prstGeom prst="rect">
            <a:avLst/>
          </a:prstGeom>
        </p:spPr>
      </p:pic>
      <p:pic>
        <p:nvPicPr>
          <p:cNvPr id="6" name="Рисунок 5" descr="photo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3837202">
            <a:off x="2507084" y="4095360"/>
            <a:ext cx="1749230" cy="1763991"/>
          </a:xfrm>
          <a:prstGeom prst="rect">
            <a:avLst/>
          </a:prstGeom>
        </p:spPr>
      </p:pic>
      <p:pic>
        <p:nvPicPr>
          <p:cNvPr id="7" name="Рисунок 6" descr="1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0807" y="4748894"/>
            <a:ext cx="1562100" cy="1562100"/>
          </a:xfrm>
          <a:prstGeom prst="rect">
            <a:avLst/>
          </a:prstGeom>
        </p:spPr>
      </p:pic>
      <p:pic>
        <p:nvPicPr>
          <p:cNvPr id="1026" name="Picture 2" descr="C:\Windows\Temp\IMG-20210929-WA0006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972657" y="2434771"/>
            <a:ext cx="4088714" cy="4249058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3831771" y="228600"/>
            <a:ext cx="7696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0" u="none" strike="noStrike" dirty="0" smtClean="0">
                <a:solidFill>
                  <a:srgbClr val="FF1616"/>
                </a:solidFill>
                <a:effectLst/>
                <a:latin typeface="Segoe Script" panose="030B0504020000000003" pitchFamily="66" charset="0"/>
              </a:rPr>
              <a:t>ЮНАРМЕЙСКОЕ   ЛЕТО</a:t>
            </a:r>
            <a:endParaRPr lang="ru-RU" sz="2800" b="1" dirty="0">
              <a:latin typeface="Segoe Script" panose="030B0504020000000003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88030" y="5421086"/>
            <a:ext cx="54646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u="none" strike="noStrike" dirty="0" smtClean="0">
                <a:solidFill>
                  <a:srgbClr val="FF1616"/>
                </a:solidFill>
                <a:effectLst/>
                <a:latin typeface="Segoe Script" panose="030B0504020000000003" pitchFamily="66" charset="0"/>
              </a:rPr>
              <a:t>Видеоролик профильной смены в республиканском палаточном военно-патриотическом лагере </a:t>
            </a:r>
          </a:p>
          <a:p>
            <a:r>
              <a:rPr lang="ru-RU" b="0" i="0" u="none" strike="noStrike" dirty="0" smtClean="0">
                <a:solidFill>
                  <a:srgbClr val="FF1616"/>
                </a:solidFill>
                <a:effectLst/>
                <a:latin typeface="Segoe Script" panose="030B0504020000000003" pitchFamily="66" charset="0"/>
              </a:rPr>
              <a:t>«Юный парашютист»</a:t>
            </a:r>
            <a:endParaRPr lang="ru-RU" dirty="0">
              <a:latin typeface="Segoe Script" panose="030B0504020000000003" pitchFamily="66" charset="0"/>
            </a:endParaRPr>
          </a:p>
        </p:txBody>
      </p:sp>
      <p:pic>
        <p:nvPicPr>
          <p:cNvPr id="1027" name="Picture 3" descr="C:\Windows\Temp\IMG_20210709_212530_252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1326501">
            <a:off x="9786255" y="272143"/>
            <a:ext cx="1883229" cy="1883229"/>
          </a:xfrm>
          <a:prstGeom prst="rect">
            <a:avLst/>
          </a:prstGeom>
          <a:noFill/>
        </p:spPr>
      </p:pic>
      <p:pic>
        <p:nvPicPr>
          <p:cNvPr id="1028" name="Picture 4" descr="C:\Windows\Temp\IMG20210708104831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783285" y="718457"/>
            <a:ext cx="1722664" cy="1848713"/>
          </a:xfrm>
          <a:prstGeom prst="rect">
            <a:avLst/>
          </a:prstGeom>
          <a:noFill/>
        </p:spPr>
      </p:pic>
      <p:pic>
        <p:nvPicPr>
          <p:cNvPr id="1029" name="Picture 5" descr="C:\Windows\Temp\IMG20210707161410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 rot="20713265">
            <a:off x="3192644" y="859972"/>
            <a:ext cx="2119584" cy="1676399"/>
          </a:xfrm>
          <a:prstGeom prst="rect">
            <a:avLst/>
          </a:prstGeom>
          <a:noFill/>
        </p:spPr>
      </p:pic>
      <p:pic>
        <p:nvPicPr>
          <p:cNvPr id="1030" name="Picture 6" descr="C:\Windows\Temp\IMG-20210705-WA0024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5453743" y="740229"/>
            <a:ext cx="2144486" cy="1608365"/>
          </a:xfrm>
          <a:prstGeom prst="rect">
            <a:avLst/>
          </a:prstGeom>
          <a:noFill/>
        </p:spPr>
      </p:pic>
      <p:pic>
        <p:nvPicPr>
          <p:cNvPr id="1031" name="Picture 7" descr="C:\Windows\Temp\IMG20210706092055.jp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5812972" y="2569028"/>
            <a:ext cx="1905000" cy="1428750"/>
          </a:xfrm>
          <a:prstGeom prst="rect">
            <a:avLst/>
          </a:prstGeom>
          <a:noFill/>
        </p:spPr>
      </p:pic>
      <p:pic>
        <p:nvPicPr>
          <p:cNvPr id="1032" name="Picture 8" descr="C:\Windows\Temp\IMG20210707101652.jp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3301999" y="2906486"/>
            <a:ext cx="1901372" cy="1426029"/>
          </a:xfrm>
          <a:prstGeom prst="rect">
            <a:avLst/>
          </a:prstGeom>
          <a:noFill/>
        </p:spPr>
      </p:pic>
      <p:pic>
        <p:nvPicPr>
          <p:cNvPr id="1033" name="Picture 9" descr="C:\Windows\Temp\IMG20210704172513.jp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6204857" y="3875315"/>
            <a:ext cx="1719943" cy="1436915"/>
          </a:xfrm>
          <a:prstGeom prst="rect">
            <a:avLst/>
          </a:prstGeom>
          <a:noFill/>
        </p:spPr>
      </p:pic>
      <p:pic>
        <p:nvPicPr>
          <p:cNvPr id="1034" name="Picture 10" descr="C:\Windows\Temp\IMG_20210709_212530_218.jpg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0" y="2547257"/>
            <a:ext cx="1621971" cy="16219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232687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99" y="0"/>
            <a:ext cx="2446516" cy="224153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543869" y="195944"/>
            <a:ext cx="790790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0" i="0" u="none" strike="noStrike" cap="all" dirty="0" smtClean="0">
                <a:solidFill>
                  <a:srgbClr val="FF1616"/>
                </a:solidFill>
                <a:effectLst/>
                <a:latin typeface="Segoe Script" panose="030B0504020000000003" pitchFamily="66" charset="0"/>
              </a:rPr>
              <a:t>И нет нам покоя, живи и гори… </a:t>
            </a:r>
            <a:endParaRPr lang="ru-RU" sz="2400" cap="all" dirty="0" smtClean="0">
              <a:solidFill>
                <a:srgbClr val="FF1616"/>
              </a:solidFill>
              <a:effectLst/>
              <a:latin typeface="Segoe Script" panose="030B0504020000000003" pitchFamily="66" charset="0"/>
            </a:endParaRPr>
          </a:p>
          <a:p>
            <a:pPr algn="ctr"/>
            <a:r>
              <a:rPr lang="ru-RU" sz="2400" b="0" i="0" u="none" strike="noStrike" cap="all" dirty="0" smtClean="0">
                <a:solidFill>
                  <a:srgbClr val="FF1616"/>
                </a:solidFill>
                <a:effectLst/>
                <a:latin typeface="Segoe Script" panose="030B0504020000000003" pitchFamily="66" charset="0"/>
              </a:rPr>
              <a:t>России историю свято храни!</a:t>
            </a:r>
            <a:endParaRPr lang="ru-RU" sz="2400" cap="all" dirty="0">
              <a:solidFill>
                <a:srgbClr val="FF1616"/>
              </a:solidFill>
              <a:effectLst/>
              <a:latin typeface="Segoe Script" panose="030B0504020000000003" pitchFamily="66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26" y="2363168"/>
            <a:ext cx="5482473" cy="32162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205" y="2683017"/>
            <a:ext cx="913425" cy="909619"/>
          </a:xfrm>
          <a:prstGeom prst="rect">
            <a:avLst/>
          </a:prstGeom>
        </p:spPr>
      </p:pic>
      <p:pic>
        <p:nvPicPr>
          <p:cNvPr id="73730" name="Picture 2" descr="C:\Windows\Temp\IMG-20210706-WA004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512629" y="1077686"/>
            <a:ext cx="3494313" cy="1735231"/>
          </a:xfrm>
          <a:prstGeom prst="rect">
            <a:avLst/>
          </a:prstGeom>
          <a:noFill/>
        </p:spPr>
      </p:pic>
      <p:pic>
        <p:nvPicPr>
          <p:cNvPr id="73735" name="Picture 7" descr="C:\Windows\Temp\IMG-20210709-WA003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845629" y="1110343"/>
            <a:ext cx="2503714" cy="1877786"/>
          </a:xfrm>
          <a:prstGeom prst="rect">
            <a:avLst/>
          </a:prstGeom>
          <a:noFill/>
        </p:spPr>
      </p:pic>
      <p:pic>
        <p:nvPicPr>
          <p:cNvPr id="73736" name="Picture 8" descr="C:\Windows\Temp\IMG-20210709-WA0036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205843" y="1153885"/>
            <a:ext cx="2457450" cy="2133600"/>
          </a:xfrm>
          <a:prstGeom prst="rect">
            <a:avLst/>
          </a:prstGeom>
          <a:noFill/>
        </p:spPr>
      </p:pic>
      <p:pic>
        <p:nvPicPr>
          <p:cNvPr id="73737" name="Picture 9" descr="C:\Windows\Temp\IMG20210706172102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8574317" y="4953001"/>
            <a:ext cx="2539998" cy="1904999"/>
          </a:xfrm>
          <a:prstGeom prst="rect">
            <a:avLst/>
          </a:prstGeom>
          <a:noFill/>
        </p:spPr>
      </p:pic>
      <p:pic>
        <p:nvPicPr>
          <p:cNvPr id="73734" name="Picture 6" descr="C:\Windows\Temp\IMG-20210709-WA0030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9971314" y="2971800"/>
            <a:ext cx="2060121" cy="2746828"/>
          </a:xfrm>
          <a:prstGeom prst="rect">
            <a:avLst/>
          </a:prstGeom>
          <a:noFill/>
        </p:spPr>
      </p:pic>
      <p:pic>
        <p:nvPicPr>
          <p:cNvPr id="73738" name="Picture 10" descr="C:\Windows\Temp\IMG-20210709-WA0072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068457" y="2677886"/>
            <a:ext cx="2728685" cy="2046514"/>
          </a:xfrm>
          <a:prstGeom prst="rect">
            <a:avLst/>
          </a:prstGeom>
          <a:noFill/>
        </p:spPr>
      </p:pic>
      <p:pic>
        <p:nvPicPr>
          <p:cNvPr id="73739" name="Picture 11" descr="C:\Windows\Temp\IMG20210706163029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5994400" y="5050971"/>
            <a:ext cx="2409372" cy="1807029"/>
          </a:xfrm>
          <a:prstGeom prst="rect">
            <a:avLst/>
          </a:prstGeom>
          <a:noFill/>
        </p:spPr>
      </p:pic>
      <p:pic>
        <p:nvPicPr>
          <p:cNvPr id="73740" name="Picture 12" descr="C:\Windows\Temp\IMG20210709095238.jp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1048654" y="3167742"/>
            <a:ext cx="3164115" cy="2373086"/>
          </a:xfrm>
          <a:prstGeom prst="rect">
            <a:avLst/>
          </a:prstGeom>
          <a:noFill/>
        </p:spPr>
      </p:pic>
      <p:pic>
        <p:nvPicPr>
          <p:cNvPr id="73741" name="Picture 13" descr="C:\Windows\Temp\IMG-20210706-WA0039.jp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152400" y="4874078"/>
            <a:ext cx="2645229" cy="1983922"/>
          </a:xfrm>
          <a:prstGeom prst="rect">
            <a:avLst/>
          </a:prstGeom>
          <a:noFill/>
        </p:spPr>
      </p:pic>
      <p:pic>
        <p:nvPicPr>
          <p:cNvPr id="73742" name="Picture 14" descr="C:\Windows\Temp\IMG20210706170329.jp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4815115" y="2928257"/>
            <a:ext cx="2336800" cy="1752600"/>
          </a:xfrm>
          <a:prstGeom prst="rect">
            <a:avLst/>
          </a:prstGeom>
          <a:noFill/>
        </p:spPr>
      </p:pic>
      <p:pic>
        <p:nvPicPr>
          <p:cNvPr id="73732" name="Picture 4" descr="C:\Windows\Temp\IMG-20210709-WA0052.jpg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 rot="20149502">
            <a:off x="293025" y="1861457"/>
            <a:ext cx="2670629" cy="2002972"/>
          </a:xfrm>
          <a:prstGeom prst="rect">
            <a:avLst/>
          </a:prstGeom>
          <a:noFill/>
        </p:spPr>
      </p:pic>
      <p:pic>
        <p:nvPicPr>
          <p:cNvPr id="73743" name="Picture 15" descr="C:\Windows\Temp\IMG20210705105951.jpg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4893127" y="4474029"/>
            <a:ext cx="1575707" cy="2100943"/>
          </a:xfrm>
          <a:prstGeom prst="rect">
            <a:avLst/>
          </a:prstGeom>
          <a:noFill/>
        </p:spPr>
      </p:pic>
      <p:pic>
        <p:nvPicPr>
          <p:cNvPr id="73744" name="Picture 16" descr="C:\Windows\Temp\IMG20210705140859.jpg"/>
          <p:cNvPicPr>
            <a:picLocks noChangeAspect="1" noChangeArrowheads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2645230" y="4920345"/>
            <a:ext cx="2394856" cy="17961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7348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98" y="0"/>
            <a:ext cx="3277073" cy="30025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26" y="2363168"/>
            <a:ext cx="5482473" cy="32162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205" y="2683017"/>
            <a:ext cx="913425" cy="909619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526970" y="141514"/>
            <a:ext cx="82840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Инфраструктура «Дома «ЮНАРМИИ» </a:t>
            </a:r>
          </a:p>
          <a:p>
            <a:r>
              <a:rPr lang="ru-RU" b="1" dirty="0" err="1" smtClean="0">
                <a:solidFill>
                  <a:srgbClr val="FF0000"/>
                </a:solidFill>
              </a:rPr>
              <a:t>Высокогорского</a:t>
            </a:r>
            <a:r>
              <a:rPr lang="ru-RU" b="1" dirty="0" smtClean="0">
                <a:solidFill>
                  <a:srgbClr val="FF0000"/>
                </a:solidFill>
              </a:rPr>
              <a:t> муниципального района Республики Татарстан </a:t>
            </a:r>
            <a:endParaRPr lang="ru-RU" b="1" dirty="0">
              <a:cs typeface="Microsoft Tai Le" pitchFamily="34" charset="0"/>
            </a:endParaRPr>
          </a:p>
        </p:txBody>
      </p:sp>
      <p:pic>
        <p:nvPicPr>
          <p:cNvPr id="10" name="Рисунок 9" descr="C:\Windows\Temp\PHOTO-2020-03-17-12-10-12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05201" y="1001486"/>
            <a:ext cx="3668485" cy="2645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Windows\Temp\PHOTO-2020-03-17-12-10-18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881257" y="967637"/>
            <a:ext cx="3995057" cy="261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3929743"/>
            <a:ext cx="4757057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Юнармейская комната находится по адресу: </a:t>
            </a:r>
            <a:r>
              <a:rPr lang="ru-RU" b="1" dirty="0" err="1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с.Ямашурма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ул.Школьная, д.13 на базе </a:t>
            </a:r>
            <a:r>
              <a:rPr lang="ru-RU" b="1" dirty="0" err="1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Ямашурминской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СОШ</a:t>
            </a:r>
            <a:endParaRPr lang="ru-RU" sz="28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ru-RU" sz="1400" dirty="0"/>
          </a:p>
        </p:txBody>
      </p:sp>
      <p:pic>
        <p:nvPicPr>
          <p:cNvPr id="37890" name="Picture 2" descr="C:\Windows\Temp\IMG-20210924-WA0050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236028" y="3663044"/>
            <a:ext cx="4027713" cy="30207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7348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98" y="0"/>
            <a:ext cx="3277073" cy="30025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26" y="2363168"/>
            <a:ext cx="5482473" cy="32162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205" y="2683017"/>
            <a:ext cx="913425" cy="909619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526970" y="141514"/>
            <a:ext cx="82840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Инфраструктура «Дома «ЮНАРМИИ» </a:t>
            </a:r>
          </a:p>
          <a:p>
            <a:r>
              <a:rPr lang="ru-RU" b="1" dirty="0" err="1" smtClean="0">
                <a:solidFill>
                  <a:srgbClr val="FF0000"/>
                </a:solidFill>
              </a:rPr>
              <a:t>Высокогорского</a:t>
            </a:r>
            <a:r>
              <a:rPr lang="ru-RU" b="1" dirty="0" smtClean="0">
                <a:solidFill>
                  <a:srgbClr val="FF0000"/>
                </a:solidFill>
              </a:rPr>
              <a:t> муниципального района Республики Татарстан </a:t>
            </a:r>
            <a:endParaRPr lang="ru-RU" b="1" dirty="0">
              <a:cs typeface="Microsoft Tai Le" pitchFamily="34" charset="0"/>
            </a:endParaRPr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3929743"/>
            <a:ext cx="4757057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Юнармейская комната находится по адресу: с.Высокая Гора, ул.Татарстан, д.25 на базе </a:t>
            </a:r>
            <a:r>
              <a:rPr lang="ru-RU" b="1" dirty="0" err="1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Высокогорской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СОШ №3</a:t>
            </a:r>
            <a:endParaRPr lang="ru-RU" sz="28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ru-RU" sz="1400" dirty="0"/>
          </a:p>
        </p:txBody>
      </p:sp>
      <p:pic>
        <p:nvPicPr>
          <p:cNvPr id="39938" name="Picture 2" descr="C:\Windows\Temp\IMG-20210924-WA003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707795" y="925285"/>
            <a:ext cx="3520319" cy="2253344"/>
          </a:xfrm>
          <a:prstGeom prst="rect">
            <a:avLst/>
          </a:prstGeom>
          <a:noFill/>
        </p:spPr>
      </p:pic>
      <p:pic>
        <p:nvPicPr>
          <p:cNvPr id="39939" name="Picture 3" descr="C:\Windows\Temp\IMG-20210925-WA001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236028" y="3690257"/>
            <a:ext cx="3951513" cy="2963635"/>
          </a:xfrm>
          <a:prstGeom prst="rect">
            <a:avLst/>
          </a:prstGeom>
          <a:noFill/>
        </p:spPr>
      </p:pic>
      <p:pic>
        <p:nvPicPr>
          <p:cNvPr id="39940" name="Picture 4" descr="C:\Windows\Temp\IMG-20210924-WA0037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772401" y="903513"/>
            <a:ext cx="4180113" cy="25690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7348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98" y="0"/>
            <a:ext cx="3277073" cy="30025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26" y="2363168"/>
            <a:ext cx="5482473" cy="32162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205" y="2683017"/>
            <a:ext cx="913425" cy="909619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526970" y="141514"/>
            <a:ext cx="82840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Инфраструктура «Дома «ЮНАРМИИ» </a:t>
            </a:r>
          </a:p>
          <a:p>
            <a:r>
              <a:rPr lang="ru-RU" b="1" dirty="0" err="1" smtClean="0">
                <a:solidFill>
                  <a:srgbClr val="FF0000"/>
                </a:solidFill>
              </a:rPr>
              <a:t>Высокогорского</a:t>
            </a:r>
            <a:r>
              <a:rPr lang="ru-RU" b="1" dirty="0" smtClean="0">
                <a:solidFill>
                  <a:srgbClr val="FF0000"/>
                </a:solidFill>
              </a:rPr>
              <a:t> муниципального района Республики Татарстан </a:t>
            </a:r>
            <a:endParaRPr lang="ru-RU" b="1" dirty="0">
              <a:cs typeface="Microsoft Tai Le" pitchFamily="34" charset="0"/>
            </a:endParaRPr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" y="3929743"/>
            <a:ext cx="250371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Учебно-тренировочный комплекс огневой подготовки находится по адресу: </a:t>
            </a:r>
            <a:r>
              <a:rPr lang="ru-RU" b="1" dirty="0" err="1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с.Бирюли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ул.В.Интернационалистов, д.12 на базе </a:t>
            </a:r>
            <a:r>
              <a:rPr lang="ru-RU" b="1" dirty="0" err="1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Бирюлинской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СОШ</a:t>
            </a:r>
            <a:endParaRPr lang="ru-RU" sz="1400" dirty="0"/>
          </a:p>
        </p:txBody>
      </p:sp>
      <p:pic>
        <p:nvPicPr>
          <p:cNvPr id="40962" name="Picture 2" descr="C:\Windows\Temp\IMG-20210930-WA001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142515" y="859972"/>
            <a:ext cx="3831771" cy="3810000"/>
          </a:xfrm>
          <a:prstGeom prst="rect">
            <a:avLst/>
          </a:prstGeom>
          <a:noFill/>
        </p:spPr>
      </p:pic>
      <p:pic>
        <p:nvPicPr>
          <p:cNvPr id="40963" name="Picture 3" descr="C:\Windows\Temp\IMG-20210930-WA0012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603666" y="2536372"/>
            <a:ext cx="5568252" cy="41692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7348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98" y="0"/>
            <a:ext cx="3277073" cy="30025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26" y="2363168"/>
            <a:ext cx="5482473" cy="32162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205" y="2683017"/>
            <a:ext cx="913425" cy="909619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526970" y="141514"/>
            <a:ext cx="82840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Информационное сопровождение деятельности «Дома «ЮНАРМИИ» </a:t>
            </a:r>
          </a:p>
          <a:p>
            <a:r>
              <a:rPr lang="ru-RU" b="1" dirty="0" err="1" smtClean="0">
                <a:solidFill>
                  <a:srgbClr val="FF0000"/>
                </a:solidFill>
              </a:rPr>
              <a:t>Высокогорского</a:t>
            </a:r>
            <a:r>
              <a:rPr lang="ru-RU" b="1" dirty="0" smtClean="0">
                <a:solidFill>
                  <a:srgbClr val="FF0000"/>
                </a:solidFill>
              </a:rPr>
              <a:t> муниципального района Республики Татарстан</a:t>
            </a:r>
            <a:endParaRPr lang="ru-RU" b="1" dirty="0">
              <a:cs typeface="Microsoft Tai Le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33398" y="4539343"/>
            <a:ext cx="216348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Публикации на официальном сайте регионального движения «ЮНАРМИЯ» РТ</a:t>
            </a:r>
          </a:p>
          <a:p>
            <a:endParaRPr lang="ru-RU" sz="1400" dirty="0"/>
          </a:p>
        </p:txBody>
      </p:sp>
      <p:pic>
        <p:nvPicPr>
          <p:cNvPr id="53250" name="Picture 2" descr="C:\Windows\Temp\IMG_5416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695443" y="729343"/>
            <a:ext cx="3346198" cy="5551714"/>
          </a:xfrm>
          <a:prstGeom prst="rect">
            <a:avLst/>
          </a:prstGeom>
          <a:noFill/>
        </p:spPr>
      </p:pic>
      <p:pic>
        <p:nvPicPr>
          <p:cNvPr id="53252" name="Picture 4" descr="C:\Windows\Temp\IMG_5418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351315" y="1621971"/>
            <a:ext cx="3275976" cy="5061857"/>
          </a:xfrm>
          <a:prstGeom prst="rect">
            <a:avLst/>
          </a:prstGeom>
          <a:noFill/>
        </p:spPr>
      </p:pic>
      <p:pic>
        <p:nvPicPr>
          <p:cNvPr id="53251" name="Picture 3" descr="C:\Windows\Temp\IMG_5417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399314" y="977694"/>
            <a:ext cx="3387498" cy="554284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7348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98" y="0"/>
            <a:ext cx="3277073" cy="30025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26" y="2363168"/>
            <a:ext cx="5482473" cy="32162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205" y="2683017"/>
            <a:ext cx="913425" cy="909619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526970" y="141514"/>
            <a:ext cx="82840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Информационное сопровождение деятельности «Дома «ЮНАРМИИ» </a:t>
            </a:r>
          </a:p>
          <a:p>
            <a:r>
              <a:rPr lang="ru-RU" b="1" dirty="0" err="1" smtClean="0">
                <a:solidFill>
                  <a:srgbClr val="FF0000"/>
                </a:solidFill>
              </a:rPr>
              <a:t>Высокогорского</a:t>
            </a:r>
            <a:r>
              <a:rPr lang="ru-RU" b="1" dirty="0" smtClean="0">
                <a:solidFill>
                  <a:srgbClr val="FF0000"/>
                </a:solidFill>
              </a:rPr>
              <a:t> муниципального района Республики Татарстан</a:t>
            </a:r>
            <a:endParaRPr lang="ru-RU" b="1" dirty="0">
              <a:cs typeface="Microsoft Tai Le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33397" y="4495800"/>
            <a:ext cx="2707773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Публикации на официальном сайте регионального движения «ЮНАРМИЯ» РТ в сети </a:t>
            </a:r>
            <a:r>
              <a:rPr lang="ru-RU" dirty="0" err="1" smtClean="0">
                <a:solidFill>
                  <a:srgbClr val="FF0000"/>
                </a:solidFill>
              </a:rPr>
              <a:t>Инстаграм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sz="1400" dirty="0"/>
          </a:p>
        </p:txBody>
      </p:sp>
      <p:pic>
        <p:nvPicPr>
          <p:cNvPr id="11266" name="Picture 2" descr="C:\Windows\Temp\Screenshot_2021-01-27-19-50-51-4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0287000" y="751114"/>
            <a:ext cx="1771650" cy="2398345"/>
          </a:xfrm>
          <a:prstGeom prst="rect">
            <a:avLst/>
          </a:prstGeom>
          <a:noFill/>
        </p:spPr>
      </p:pic>
      <p:pic>
        <p:nvPicPr>
          <p:cNvPr id="11267" name="Picture 3" descr="C:\Windows\Temp\Screenshot_2021-01-27-19-50-45-22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2998" y="990601"/>
            <a:ext cx="1791280" cy="2362200"/>
          </a:xfrm>
          <a:prstGeom prst="rect">
            <a:avLst/>
          </a:prstGeom>
          <a:noFill/>
        </p:spPr>
      </p:pic>
      <p:pic>
        <p:nvPicPr>
          <p:cNvPr id="11268" name="Picture 4" descr="C:\Windows\Temp\Screenshot_2021-08-23-17-41-29-06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531428" y="1230085"/>
            <a:ext cx="1956707" cy="2432381"/>
          </a:xfrm>
          <a:prstGeom prst="rect">
            <a:avLst/>
          </a:prstGeom>
          <a:noFill/>
        </p:spPr>
      </p:pic>
      <p:pic>
        <p:nvPicPr>
          <p:cNvPr id="11269" name="Picture 5" descr="C:\Windows\Temp\Screenshot_2021-08-23-17-41-37-59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663083" y="1513114"/>
            <a:ext cx="1898281" cy="2405743"/>
          </a:xfrm>
          <a:prstGeom prst="rect">
            <a:avLst/>
          </a:prstGeom>
          <a:noFill/>
        </p:spPr>
      </p:pic>
      <p:pic>
        <p:nvPicPr>
          <p:cNvPr id="11270" name="Picture 6" descr="C:\Windows\Temp\Screenshot_2021-06-22-20-30-20-16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740787" y="1774372"/>
            <a:ext cx="1904692" cy="2394858"/>
          </a:xfrm>
          <a:prstGeom prst="rect">
            <a:avLst/>
          </a:prstGeom>
          <a:noFill/>
        </p:spPr>
      </p:pic>
      <p:pic>
        <p:nvPicPr>
          <p:cNvPr id="11271" name="Picture 7" descr="C:\Windows\Temp\Screenshot_2021-06-22-20-30-06-99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10265228" y="3341915"/>
            <a:ext cx="1793421" cy="2261340"/>
          </a:xfrm>
          <a:prstGeom prst="rect">
            <a:avLst/>
          </a:prstGeom>
          <a:noFill/>
        </p:spPr>
      </p:pic>
      <p:pic>
        <p:nvPicPr>
          <p:cNvPr id="11272" name="Picture 8" descr="C:\Windows\Temp\Screenshot_2021-05-09-16-07-06-69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8414657" y="3624943"/>
            <a:ext cx="1836964" cy="2307771"/>
          </a:xfrm>
          <a:prstGeom prst="rect">
            <a:avLst/>
          </a:prstGeom>
          <a:noFill/>
        </p:spPr>
      </p:pic>
      <p:pic>
        <p:nvPicPr>
          <p:cNvPr id="11273" name="Picture 9" descr="C:\Windows\Temp\Screenshot_2021-05-09-16-07-26-97.jpg"/>
          <p:cNvPicPr>
            <a:picLocks noChangeAspect="1" noChangeArrowheads="1"/>
          </p:cNvPicPr>
          <p:nvPr/>
        </p:nvPicPr>
        <p:blipFill>
          <a:blip r:embed="rId13" cstate="email"/>
          <a:srcRect l="-88"/>
          <a:stretch>
            <a:fillRect/>
          </a:stretch>
        </p:blipFill>
        <p:spPr bwMode="auto">
          <a:xfrm>
            <a:off x="6522002" y="3820886"/>
            <a:ext cx="1911705" cy="2351314"/>
          </a:xfrm>
          <a:prstGeom prst="rect">
            <a:avLst/>
          </a:prstGeom>
          <a:noFill/>
        </p:spPr>
      </p:pic>
      <p:pic>
        <p:nvPicPr>
          <p:cNvPr id="11274" name="Picture 10" descr="C:\Windows\Temp\Screenshot_2021-05-04-07-48-27-64.jp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4702629" y="4005944"/>
            <a:ext cx="1804307" cy="2650832"/>
          </a:xfrm>
          <a:prstGeom prst="rect">
            <a:avLst/>
          </a:prstGeom>
          <a:noFill/>
        </p:spPr>
      </p:pic>
      <p:pic>
        <p:nvPicPr>
          <p:cNvPr id="11275" name="Picture 11" descr="C:\Windows\Temp\Screenshot_2021-05-04-07-45-41-64-1.jp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2916119" y="4593772"/>
            <a:ext cx="1772903" cy="22642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7348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98" y="0"/>
            <a:ext cx="3277073" cy="30025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040" y="2374054"/>
            <a:ext cx="5482473" cy="32162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205" y="2683017"/>
            <a:ext cx="913425" cy="909619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526970" y="141514"/>
            <a:ext cx="82840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Информационное сопровождение деятельности «Дома «ЮНАРМИИ» </a:t>
            </a:r>
          </a:p>
          <a:p>
            <a:r>
              <a:rPr lang="ru-RU" b="1" dirty="0" err="1" smtClean="0">
                <a:solidFill>
                  <a:srgbClr val="FF0000"/>
                </a:solidFill>
              </a:rPr>
              <a:t>Высокогорского</a:t>
            </a:r>
            <a:r>
              <a:rPr lang="ru-RU" b="1" dirty="0" smtClean="0">
                <a:solidFill>
                  <a:srgbClr val="FF0000"/>
                </a:solidFill>
              </a:rPr>
              <a:t> муниципального района Республики Татарстан</a:t>
            </a:r>
            <a:endParaRPr lang="ru-RU" b="1" dirty="0">
              <a:cs typeface="Microsoft Tai Le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1885" y="4680857"/>
            <a:ext cx="3526971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Публикации на официальном сайте регионального движения «ЮНАРМИЯ» РТ в сети </a:t>
            </a:r>
            <a:r>
              <a:rPr lang="ru-RU" dirty="0" err="1" smtClean="0">
                <a:solidFill>
                  <a:srgbClr val="FF0000"/>
                </a:solidFill>
              </a:rPr>
              <a:t>Инстаграм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sz="1400" dirty="0"/>
          </a:p>
        </p:txBody>
      </p:sp>
      <p:pic>
        <p:nvPicPr>
          <p:cNvPr id="12290" name="Picture 2" descr="C:\Windows\Temp\Screenshot_2021-02-10-12-55-00-3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0033757" y="751116"/>
            <a:ext cx="2014008" cy="2612570"/>
          </a:xfrm>
          <a:prstGeom prst="rect">
            <a:avLst/>
          </a:prstGeom>
          <a:noFill/>
        </p:spPr>
      </p:pic>
      <p:pic>
        <p:nvPicPr>
          <p:cNvPr id="12291" name="Picture 3" descr="C:\Windows\Temp\Screenshot_2020-12-03-20-28-26-8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913913" y="1088571"/>
            <a:ext cx="1869620" cy="2646539"/>
          </a:xfrm>
          <a:prstGeom prst="rect">
            <a:avLst/>
          </a:prstGeom>
          <a:noFill/>
        </p:spPr>
      </p:pic>
      <p:pic>
        <p:nvPicPr>
          <p:cNvPr id="12292" name="Picture 4" descr="C:\Windows\Temp\Screenshot_2020-12-03-20-29-04-22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617029" y="1328058"/>
            <a:ext cx="1847850" cy="2594642"/>
          </a:xfrm>
          <a:prstGeom prst="rect">
            <a:avLst/>
          </a:prstGeom>
          <a:noFill/>
        </p:spPr>
      </p:pic>
      <p:pic>
        <p:nvPicPr>
          <p:cNvPr id="12294" name="Picture 6" descr="C:\Windows\Temp\Screenshot_2020-11-07-06-24-53-18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0025743" y="3559630"/>
            <a:ext cx="1959429" cy="3124705"/>
          </a:xfrm>
          <a:prstGeom prst="rect">
            <a:avLst/>
          </a:prstGeom>
          <a:noFill/>
        </p:spPr>
      </p:pic>
      <p:pic>
        <p:nvPicPr>
          <p:cNvPr id="12295" name="Picture 7" descr="C:\Windows\Temp\Screenshot_2020-05-21-13-35-06-13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254747" y="1545770"/>
            <a:ext cx="1924132" cy="2764973"/>
          </a:xfrm>
          <a:prstGeom prst="rect">
            <a:avLst/>
          </a:prstGeom>
          <a:noFill/>
        </p:spPr>
      </p:pic>
      <p:pic>
        <p:nvPicPr>
          <p:cNvPr id="12296" name="Picture 8" descr="C:\Windows\Temp\Screenshot_2020-05-21-13-37-34-59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304314" y="3809138"/>
            <a:ext cx="1945821" cy="29073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7348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1559</TotalTime>
  <Words>1780</Words>
  <Application>Microsoft Office PowerPoint</Application>
  <PresentationFormat>Произвольный</PresentationFormat>
  <Paragraphs>322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Алина</dc:creator>
  <cp:lastModifiedBy>Эльвира</cp:lastModifiedBy>
  <cp:revision>164</cp:revision>
  <dcterms:created xsi:type="dcterms:W3CDTF">2021-09-26T07:58:49Z</dcterms:created>
  <dcterms:modified xsi:type="dcterms:W3CDTF">2023-01-10T13:13:41Z</dcterms:modified>
</cp:coreProperties>
</file>